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340" r:id="rId2"/>
    <p:sldId id="2341" r:id="rId3"/>
    <p:sldId id="2342" r:id="rId4"/>
    <p:sldId id="2343" r:id="rId5"/>
    <p:sldId id="2344" r:id="rId6"/>
    <p:sldId id="2345" r:id="rId7"/>
    <p:sldId id="234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8" d="100"/>
          <a:sy n="88" d="100"/>
        </p:scale>
        <p:origin x="485" y="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4F8132-C5A0-4143-A473-E7DE8FE6A6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82CAF6-F475-4D4E-90C6-9E7A4E4F74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77FCF3-A9FF-4793-8535-636A007C3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07012-8FA2-401E-AEAD-BF8A9789A7FD}" type="datetimeFigureOut">
              <a:rPr lang="en-US" smtClean="0"/>
              <a:t>6/12/2019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AFCB6E-EF1F-46CC-994F-3D326B40B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3FB336-2AEF-4746-AF56-9F64BB5AE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84F28-60FE-4C74-8FD9-7FDA8F4CA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95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9F8D6-75D8-47BD-BC6B-83214E1FF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44BFC0-D4E2-4D86-9C7E-8E05095A98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B78DC-9FCE-497E-87EC-89EA900A1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07012-8FA2-401E-AEAD-BF8A9789A7FD}" type="datetimeFigureOut">
              <a:rPr lang="en-US" smtClean="0"/>
              <a:t>6/12/2019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4B263-0D76-424A-BEA8-4D262F483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D88E89-2AA3-4C72-BD21-D747A8648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84F28-60FE-4C74-8FD9-7FDA8F4CA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667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6DBEA7-5BEB-4219-A937-EB551A0190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C31537-4B1B-4B95-AF0B-C81E71905E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F0A216-B858-441A-A0C5-9A9DBD434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07012-8FA2-401E-AEAD-BF8A9789A7FD}" type="datetimeFigureOut">
              <a:rPr lang="en-US" smtClean="0"/>
              <a:t>6/12/2019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74B4E-78A7-407B-AA28-4032D07CE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CEAF2A-89AE-4976-996F-2652A59D9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84F28-60FE-4C74-8FD9-7FDA8F4CA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652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A3217-BA8A-43E5-BF43-3426A56E6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50CC9B-D8D5-497E-8DE4-88202A4E1C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0DF1F6-55F4-4720-898F-36F7B69C6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07012-8FA2-401E-AEAD-BF8A9789A7FD}" type="datetimeFigureOut">
              <a:rPr lang="en-US" smtClean="0"/>
              <a:t>6/12/2019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587C9D-4470-4A0F-80B5-D7C32BEB9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2E567B-D0EB-4241-BF88-BC0DE855E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84F28-60FE-4C74-8FD9-7FDA8F4CA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780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4C10D-F634-4508-A844-8F1B6AB9B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27D330-FFD6-4254-B1CE-31EBA8CCCA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A14085-19E5-4947-99C3-661ED542C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07012-8FA2-401E-AEAD-BF8A9789A7FD}" type="datetimeFigureOut">
              <a:rPr lang="en-US" smtClean="0"/>
              <a:t>6/12/2019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D93539-590C-453D-A34F-F6D7291DD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1A87D-6B6E-4CBE-82C1-B76CA2495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84F28-60FE-4C74-8FD9-7FDA8F4CA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386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613E46-777F-4345-8D69-99227177E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7426C-478E-4226-93E2-CA3353665A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DBC80D-8B0D-4720-A51E-0A8FB8764A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10E72F-F13C-4336-9CFF-1E1EEB72E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07012-8FA2-401E-AEAD-BF8A9789A7FD}" type="datetimeFigureOut">
              <a:rPr lang="en-US" smtClean="0"/>
              <a:t>6/12/2019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4D33D9-0153-4150-991B-C374AE4F0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CBA886-1124-4792-9211-E3441EE1D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84F28-60FE-4C74-8FD9-7FDA8F4CA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183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5AE07-AFB3-4D98-B4DD-03CE9AE63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92FEB0-C22A-4503-B04A-56F48E257C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DA05B4-CA69-4E35-B3D6-1A44BACEAA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C5B1EB-B6FE-40B9-91A7-64EC75521A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FA2581-0051-46EF-8348-FA3C6DC982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E81896-B6C2-402B-8CD5-DA1BD3D71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07012-8FA2-401E-AEAD-BF8A9789A7FD}" type="datetimeFigureOut">
              <a:rPr lang="en-US" smtClean="0"/>
              <a:t>6/12/2019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6F06F7-B941-40F2-BC57-CCAFDCC49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A18443-1904-460B-805B-DD1E397EB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84F28-60FE-4C74-8FD9-7FDA8F4CA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413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5BB50-2C26-47C7-8F55-5DD103B0F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1E2062-2D72-4C04-8CAC-0942B4F62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07012-8FA2-401E-AEAD-BF8A9789A7FD}" type="datetimeFigureOut">
              <a:rPr lang="en-US" smtClean="0"/>
              <a:t>6/12/2019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EE8A19-43DA-4AF2-B7F8-A8695DCDC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709DBD-41D4-4A2A-8EB4-0C7066B42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84F28-60FE-4C74-8FD9-7FDA8F4CA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826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FF8E7C-4549-4F9E-AA8D-52A6A5413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07012-8FA2-401E-AEAD-BF8A9789A7FD}" type="datetimeFigureOut">
              <a:rPr lang="en-US" smtClean="0"/>
              <a:t>6/12/2019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5BC49F-DB4C-4E4B-A83B-A586F1C4F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C1C404-2E0D-4240-AB40-5599FAEF0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84F28-60FE-4C74-8FD9-7FDA8F4CA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366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03118-7C9B-4112-B3DE-6554FE949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BC1F6-DBCF-4AF2-860C-3E7266793B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341773-DDAD-42E9-95D4-167B9059D0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48E61B-451A-4FF6-8F61-A791BAB44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07012-8FA2-401E-AEAD-BF8A9789A7FD}" type="datetimeFigureOut">
              <a:rPr lang="en-US" smtClean="0"/>
              <a:t>6/12/2019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8CD5A6-07D5-433B-8A0F-7B650810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FC0AB1-5C64-482C-AEE1-5C1CEA394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84F28-60FE-4C74-8FD9-7FDA8F4CA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040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54A4D-3EB1-4E64-92A5-532F0CE07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1CDBBA-5A1A-4130-99BF-70A86AC39D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6FA54A-F3C7-4EC8-A7B1-AE7D37B429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0A6A55-BDF9-4AA6-B109-D47CDA019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07012-8FA2-401E-AEAD-BF8A9789A7FD}" type="datetimeFigureOut">
              <a:rPr lang="en-US" smtClean="0"/>
              <a:t>6/12/2019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3E73E7-3640-499C-A98A-AF08A410F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F84751-FE2B-4B8C-8715-3861A06DE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84F28-60FE-4C74-8FD9-7FDA8F4CA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066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6467BB-8EE5-4205-8502-2E13D8951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E7C000-9E57-42CF-97F1-2BBAF523B4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59CE4E-074B-4B09-A8FF-87F8BE2B6F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07012-8FA2-401E-AEAD-BF8A9789A7FD}" type="datetimeFigureOut">
              <a:rPr lang="en-US" smtClean="0"/>
              <a:t>6/12/2019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A70913-B4E3-42EA-9D1A-9E26CAC7FB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3C1431-684C-427B-A3AA-2BE38DA850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84F28-60FE-4C74-8FD9-7FDA8F4CA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870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ttangolo"/>
          <p:cNvSpPr/>
          <p:nvPr/>
        </p:nvSpPr>
        <p:spPr>
          <a:xfrm>
            <a:off x="-1" y="-12171"/>
            <a:ext cx="12192001" cy="680774"/>
          </a:xfrm>
          <a:prstGeom prst="rect">
            <a:avLst/>
          </a:prstGeom>
          <a:solidFill>
            <a:srgbClr val="EBD63D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99" name="TCBL Associate Enterprises"/>
          <p:cNvSpPr txBox="1"/>
          <p:nvPr/>
        </p:nvSpPr>
        <p:spPr>
          <a:xfrm>
            <a:off x="3088547" y="60245"/>
            <a:ext cx="6014906" cy="553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indent="177800" algn="ctr">
              <a:defRPr sz="3000"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r>
              <a:rPr dirty="0"/>
              <a:t>TCBL Associate</a:t>
            </a:r>
            <a:r>
              <a:rPr lang="it-IT" dirty="0"/>
              <a:t>s</a:t>
            </a:r>
            <a:endParaRPr dirty="0"/>
          </a:p>
        </p:txBody>
      </p:sp>
      <p:grpSp>
        <p:nvGrpSpPr>
          <p:cNvPr id="104" name="Gruppo"/>
          <p:cNvGrpSpPr/>
          <p:nvPr/>
        </p:nvGrpSpPr>
        <p:grpSpPr>
          <a:xfrm>
            <a:off x="8275074" y="1553739"/>
            <a:ext cx="3052144" cy="1947270"/>
            <a:chOff x="0" y="0"/>
            <a:chExt cx="3052143" cy="1947268"/>
          </a:xfrm>
        </p:grpSpPr>
        <p:sp>
          <p:nvSpPr>
            <p:cNvPr id="100" name="Rettangolo arrotondato"/>
            <p:cNvSpPr/>
            <p:nvPr/>
          </p:nvSpPr>
          <p:spPr>
            <a:xfrm>
              <a:off x="0" y="0"/>
              <a:ext cx="3033184" cy="1295400"/>
            </a:xfrm>
            <a:prstGeom prst="roundRect">
              <a:avLst>
                <a:gd name="adj" fmla="val 14706"/>
              </a:avLst>
            </a:pr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101" name="Rettangolo arrotondato"/>
            <p:cNvSpPr/>
            <p:nvPr/>
          </p:nvSpPr>
          <p:spPr>
            <a:xfrm>
              <a:off x="12700" y="12700"/>
              <a:ext cx="3007784" cy="1270000"/>
            </a:xfrm>
            <a:prstGeom prst="roundRect">
              <a:avLst>
                <a:gd name="adj" fmla="val 15000"/>
              </a:avLst>
            </a:prstGeom>
            <a:noFill/>
            <a:ln w="25400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102" name="CasellaDiTesto 9"/>
            <p:cNvSpPr txBox="1"/>
            <p:nvPr/>
          </p:nvSpPr>
          <p:spPr>
            <a:xfrm>
              <a:off x="220043" y="170180"/>
              <a:ext cx="2832101" cy="955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Choose a symbolic photo for your company or activity and paste in as the background of the first and last slide. Enlarge to full slide.</a:t>
              </a:r>
            </a:p>
          </p:txBody>
        </p:sp>
        <p:sp>
          <p:nvSpPr>
            <p:cNvPr id="103" name="Linea"/>
            <p:cNvSpPr/>
            <p:nvPr/>
          </p:nvSpPr>
          <p:spPr>
            <a:xfrm flipH="1">
              <a:off x="1516591" y="1288720"/>
              <a:ext cx="1" cy="658549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tailEnd type="oval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06" name="space…"/>
          <p:cNvSpPr txBox="1"/>
          <p:nvPr/>
        </p:nvSpPr>
        <p:spPr>
          <a:xfrm>
            <a:off x="869665" y="4942813"/>
            <a:ext cx="1478632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indent="177800" algn="ctr">
              <a:defRPr sz="2800">
                <a:solidFill>
                  <a:srgbClr val="A7A7A7"/>
                </a:solidFill>
                <a:latin typeface="Raleway"/>
                <a:ea typeface="Raleway"/>
                <a:cs typeface="Raleway"/>
                <a:sym typeface="Raleway"/>
              </a:defRPr>
            </a:pPr>
            <a:r>
              <a:rPr sz="1800" dirty="0"/>
              <a:t>space</a:t>
            </a:r>
          </a:p>
          <a:p>
            <a:pPr indent="177800" algn="ctr">
              <a:defRPr sz="2800">
                <a:solidFill>
                  <a:srgbClr val="A7A7A7"/>
                </a:solidFill>
                <a:latin typeface="Raleway"/>
                <a:ea typeface="Raleway"/>
                <a:cs typeface="Raleway"/>
                <a:sym typeface="Raleway"/>
              </a:defRPr>
            </a:pPr>
            <a:r>
              <a:rPr sz="1800" dirty="0"/>
              <a:t>for logo</a:t>
            </a:r>
          </a:p>
        </p:txBody>
      </p:sp>
      <p:pic>
        <p:nvPicPr>
          <p:cNvPr id="107" name="Immagine" descr="Immagine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839" y="129534"/>
            <a:ext cx="1023786" cy="397363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Immagine 2" descr="Schermata 2019-05-23 alle 12.49.56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668603"/>
            <a:ext cx="12191983" cy="6165093"/>
          </a:xfrm>
          <a:prstGeom prst="rect">
            <a:avLst/>
          </a:prstGeom>
        </p:spPr>
      </p:pic>
      <p:sp>
        <p:nvSpPr>
          <p:cNvPr id="96" name="Rettangolo arrotondato"/>
          <p:cNvSpPr/>
          <p:nvPr/>
        </p:nvSpPr>
        <p:spPr>
          <a:xfrm>
            <a:off x="4" y="4374408"/>
            <a:ext cx="7701096" cy="1851661"/>
          </a:xfrm>
          <a:prstGeom prst="roundRect">
            <a:avLst>
              <a:gd name="adj" fmla="val 10288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5" name="Speaker / email"/>
          <p:cNvSpPr txBox="1"/>
          <p:nvPr/>
        </p:nvSpPr>
        <p:spPr>
          <a:xfrm>
            <a:off x="2123040" y="5578709"/>
            <a:ext cx="8690328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indent="177800">
              <a:defRPr sz="2800">
                <a:latin typeface="Raleway"/>
                <a:ea typeface="Raleway"/>
                <a:cs typeface="Raleway"/>
                <a:sym typeface="Raleway"/>
              </a:defRPr>
            </a:pPr>
            <a:r>
              <a:rPr lang="it-IT" sz="1400" dirty="0"/>
              <a:t>Antonio Giacalone</a:t>
            </a:r>
            <a:r>
              <a:rPr sz="1400" dirty="0"/>
              <a:t> / </a:t>
            </a:r>
            <a:r>
              <a:rPr lang="it-IT" sz="1400" dirty="0" err="1"/>
              <a:t>info@modartdiflaviapinello.com</a:t>
            </a:r>
            <a:endParaRPr sz="1400" dirty="0"/>
          </a:p>
        </p:txBody>
      </p:sp>
      <p:pic>
        <p:nvPicPr>
          <p:cNvPr id="2" name="Immagine 1" descr="logo HR M 0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24" y="4680610"/>
            <a:ext cx="2196712" cy="1305572"/>
          </a:xfrm>
          <a:prstGeom prst="rect">
            <a:avLst/>
          </a:prstGeom>
        </p:spPr>
      </p:pic>
      <p:sp>
        <p:nvSpPr>
          <p:cNvPr id="98" name="Company Name"/>
          <p:cNvSpPr txBox="1"/>
          <p:nvPr/>
        </p:nvSpPr>
        <p:spPr>
          <a:xfrm>
            <a:off x="2023558" y="4965099"/>
            <a:ext cx="5691687" cy="584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indent="177800">
              <a:defRPr sz="3800"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r>
              <a:rPr lang="it-IT" sz="3200" dirty="0"/>
              <a:t>MODART di Flavia Pinello</a:t>
            </a:r>
            <a:endParaRPr sz="3200" dirty="0"/>
          </a:p>
        </p:txBody>
      </p:sp>
      <p:sp>
        <p:nvSpPr>
          <p:cNvPr id="97" name="City, Country"/>
          <p:cNvSpPr txBox="1"/>
          <p:nvPr/>
        </p:nvSpPr>
        <p:spPr>
          <a:xfrm>
            <a:off x="2048959" y="4584478"/>
            <a:ext cx="2431620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indent="177800">
              <a:defRPr>
                <a:latin typeface="Raleway"/>
                <a:ea typeface="Raleway"/>
                <a:cs typeface="Raleway"/>
                <a:sym typeface="Raleway"/>
              </a:defRPr>
            </a:lvl1pPr>
          </a:lstStyle>
          <a:p>
            <a:r>
              <a:rPr lang="it-IT" dirty="0"/>
              <a:t>Palermo</a:t>
            </a:r>
            <a:r>
              <a:rPr dirty="0"/>
              <a:t>, </a:t>
            </a:r>
            <a:r>
              <a:rPr lang="it-IT" dirty="0" err="1"/>
              <a:t>Italy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23313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Giacalone Nicolò\Desktop\TATA\Fotografie\Atelier nuovo\0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" y="881769"/>
            <a:ext cx="7625503" cy="5975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3" name="Gruppo"/>
          <p:cNvGrpSpPr/>
          <p:nvPr/>
        </p:nvGrpSpPr>
        <p:grpSpPr>
          <a:xfrm>
            <a:off x="-1" y="-12171"/>
            <a:ext cx="12192001" cy="680774"/>
            <a:chOff x="0" y="0"/>
            <a:chExt cx="12192000" cy="680772"/>
          </a:xfrm>
        </p:grpSpPr>
        <p:sp>
          <p:nvSpPr>
            <p:cNvPr id="111" name="Rettangolo"/>
            <p:cNvSpPr/>
            <p:nvPr/>
          </p:nvSpPr>
          <p:spPr>
            <a:xfrm>
              <a:off x="0" y="0"/>
              <a:ext cx="12192000" cy="680773"/>
            </a:xfrm>
            <a:prstGeom prst="rect">
              <a:avLst/>
            </a:prstGeom>
            <a:solidFill>
              <a:srgbClr val="EBD63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pic>
          <p:nvPicPr>
            <p:cNvPr id="112" name="Immagine" descr="Immagine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2839" y="141705"/>
              <a:ext cx="1023786" cy="3973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14" name="Business Activity"/>
          <p:cNvSpPr txBox="1"/>
          <p:nvPr/>
        </p:nvSpPr>
        <p:spPr>
          <a:xfrm>
            <a:off x="1436092" y="60245"/>
            <a:ext cx="9319817" cy="553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indent="177800" algn="ctr">
              <a:defRPr sz="3000"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r>
              <a:rPr lang="it-IT" dirty="0" err="1"/>
              <a:t>Modart</a:t>
            </a:r>
            <a:r>
              <a:rPr lang="it-IT" dirty="0"/>
              <a:t> di Flavia Pinello</a:t>
            </a:r>
            <a:endParaRPr dirty="0"/>
          </a:p>
        </p:txBody>
      </p:sp>
      <p:pic>
        <p:nvPicPr>
          <p:cNvPr id="1026" name="Picture 2" descr="C:\Users\Giacalone Nicolò\Desktop\Immagine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8324" y="659658"/>
            <a:ext cx="4560850" cy="61983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" name="Rettangolo arrotondato"/>
          <p:cNvSpPr/>
          <p:nvPr/>
        </p:nvSpPr>
        <p:spPr>
          <a:xfrm>
            <a:off x="699955" y="1978647"/>
            <a:ext cx="3600483" cy="3628839"/>
          </a:xfrm>
          <a:prstGeom prst="roundRect">
            <a:avLst>
              <a:gd name="adj" fmla="val 5291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16" name="Location/district setting…"/>
          <p:cNvSpPr txBox="1"/>
          <p:nvPr/>
        </p:nvSpPr>
        <p:spPr>
          <a:xfrm>
            <a:off x="924983" y="2113170"/>
            <a:ext cx="3150428" cy="3416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rPr lang="it-IT" dirty="0"/>
              <a:t>Palermo, </a:t>
            </a:r>
            <a:r>
              <a:rPr lang="it-IT" dirty="0" err="1"/>
              <a:t>Sicily</a:t>
            </a:r>
            <a:endParaRPr dirty="0"/>
          </a:p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endParaRPr dirty="0"/>
          </a:p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rPr lang="it-IT" dirty="0" err="1"/>
              <a:t>Since</a:t>
            </a:r>
            <a:r>
              <a:rPr lang="it-IT" dirty="0"/>
              <a:t> 2010</a:t>
            </a:r>
            <a:endParaRPr dirty="0"/>
          </a:p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endParaRPr dirty="0"/>
          </a:p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rPr lang="it-IT" dirty="0" err="1"/>
              <a:t>Bespoke</a:t>
            </a:r>
            <a:r>
              <a:rPr lang="it-IT" dirty="0"/>
              <a:t> and Made to </a:t>
            </a:r>
            <a:r>
              <a:rPr lang="it-IT" dirty="0" err="1"/>
              <a:t>Measure</a:t>
            </a:r>
            <a:r>
              <a:rPr lang="it-IT" dirty="0"/>
              <a:t> </a:t>
            </a:r>
            <a:r>
              <a:rPr lang="it-IT" dirty="0" err="1"/>
              <a:t>Bridal</a:t>
            </a:r>
            <a:r>
              <a:rPr lang="it-IT" dirty="0"/>
              <a:t> and </a:t>
            </a:r>
            <a:r>
              <a:rPr lang="it-IT" dirty="0" err="1"/>
              <a:t>Occasion</a:t>
            </a:r>
            <a:r>
              <a:rPr lang="it-IT" dirty="0"/>
              <a:t> Collection</a:t>
            </a:r>
            <a:endParaRPr dirty="0"/>
          </a:p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endParaRPr dirty="0"/>
          </a:p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rPr dirty="0"/>
              <a:t>S</a:t>
            </a:r>
            <a:r>
              <a:rPr lang="it-IT" dirty="0"/>
              <a:t>ME</a:t>
            </a:r>
            <a:endParaRPr dirty="0"/>
          </a:p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endParaRPr dirty="0"/>
          </a:p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rPr lang="it-IT" dirty="0" err="1"/>
              <a:t>Retailers</a:t>
            </a:r>
            <a:r>
              <a:rPr lang="it-IT" dirty="0"/>
              <a:t> and private clients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85106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" name="Gruppo"/>
          <p:cNvGrpSpPr/>
          <p:nvPr/>
        </p:nvGrpSpPr>
        <p:grpSpPr>
          <a:xfrm>
            <a:off x="-1" y="-12171"/>
            <a:ext cx="12192001" cy="680774"/>
            <a:chOff x="0" y="0"/>
            <a:chExt cx="12192000" cy="680772"/>
          </a:xfrm>
        </p:grpSpPr>
        <p:sp>
          <p:nvSpPr>
            <p:cNvPr id="124" name="Rettangolo"/>
            <p:cNvSpPr/>
            <p:nvPr/>
          </p:nvSpPr>
          <p:spPr>
            <a:xfrm>
              <a:off x="0" y="0"/>
              <a:ext cx="12192000" cy="680773"/>
            </a:xfrm>
            <a:prstGeom prst="rect">
              <a:avLst/>
            </a:prstGeom>
            <a:solidFill>
              <a:srgbClr val="EBD63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pic>
          <p:nvPicPr>
            <p:cNvPr id="125" name="Immagine" descr="Immagine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2839" y="141705"/>
              <a:ext cx="1023786" cy="3973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27" name="Market Issues"/>
          <p:cNvSpPr txBox="1"/>
          <p:nvPr/>
        </p:nvSpPr>
        <p:spPr>
          <a:xfrm>
            <a:off x="1436092" y="60245"/>
            <a:ext cx="9319817" cy="535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indent="177800" algn="ctr">
              <a:defRPr sz="3000"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r>
              <a:t>Market Issues</a:t>
            </a:r>
          </a:p>
        </p:txBody>
      </p:sp>
      <p:sp>
        <p:nvSpPr>
          <p:cNvPr id="128" name="Rettangolo arrotondato"/>
          <p:cNvSpPr/>
          <p:nvPr/>
        </p:nvSpPr>
        <p:spPr>
          <a:xfrm>
            <a:off x="699955" y="1978646"/>
            <a:ext cx="3600483" cy="4091413"/>
          </a:xfrm>
          <a:prstGeom prst="roundRect">
            <a:avLst>
              <a:gd name="adj" fmla="val 5291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grpSp>
        <p:nvGrpSpPr>
          <p:cNvPr id="134" name="Gruppo"/>
          <p:cNvGrpSpPr/>
          <p:nvPr/>
        </p:nvGrpSpPr>
        <p:grpSpPr>
          <a:xfrm>
            <a:off x="6499305" y="3435382"/>
            <a:ext cx="2461552" cy="1725093"/>
            <a:chOff x="0" y="0"/>
            <a:chExt cx="2461550" cy="1725092"/>
          </a:xfrm>
        </p:grpSpPr>
        <p:sp>
          <p:nvSpPr>
            <p:cNvPr id="130" name="Rettangolo arrotondato"/>
            <p:cNvSpPr/>
            <p:nvPr/>
          </p:nvSpPr>
          <p:spPr>
            <a:xfrm>
              <a:off x="0" y="0"/>
              <a:ext cx="2461551" cy="1075415"/>
            </a:xfrm>
            <a:prstGeom prst="roundRect">
              <a:avLst>
                <a:gd name="adj" fmla="val 17714"/>
              </a:avLst>
            </a:pr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131" name="Rettangolo arrotondato"/>
            <p:cNvSpPr/>
            <p:nvPr/>
          </p:nvSpPr>
          <p:spPr>
            <a:xfrm>
              <a:off x="8466" y="10657"/>
              <a:ext cx="2444619" cy="1054100"/>
            </a:xfrm>
            <a:prstGeom prst="roundRect">
              <a:avLst>
                <a:gd name="adj" fmla="val 18072"/>
              </a:avLst>
            </a:prstGeom>
            <a:noFill/>
            <a:ln w="25400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132" name="CasellaDiTesto 9"/>
            <p:cNvSpPr txBox="1"/>
            <p:nvPr/>
          </p:nvSpPr>
          <p:spPr>
            <a:xfrm>
              <a:off x="219620" y="168137"/>
              <a:ext cx="2022311" cy="739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Here one or more photos with the main market pressures and/or trends.</a:t>
              </a:r>
            </a:p>
          </p:txBody>
        </p:sp>
        <p:sp>
          <p:nvSpPr>
            <p:cNvPr id="133" name="Linea"/>
            <p:cNvSpPr/>
            <p:nvPr/>
          </p:nvSpPr>
          <p:spPr>
            <a:xfrm flipH="1">
              <a:off x="1218075" y="1066544"/>
              <a:ext cx="1" cy="658549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tailEnd type="oval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29" name="Where are your markets going?…"/>
          <p:cNvSpPr txBox="1"/>
          <p:nvPr/>
        </p:nvSpPr>
        <p:spPr>
          <a:xfrm>
            <a:off x="266484" y="962865"/>
            <a:ext cx="4423128" cy="5355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endParaRPr lang="it-IT" dirty="0">
              <a:sym typeface="Raleway Bold"/>
            </a:endParaRPr>
          </a:p>
          <a:p>
            <a:pPr marL="254000" indent="-254000">
              <a:buSzPct val="150000"/>
              <a:buFontTx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rPr lang="it-IT" dirty="0">
                <a:sym typeface="Raleway Bold"/>
              </a:rPr>
              <a:t>A 68 </a:t>
            </a:r>
            <a:r>
              <a:rPr lang="it-IT" dirty="0" err="1">
                <a:sym typeface="Raleway Bold"/>
              </a:rPr>
              <a:t>billion</a:t>
            </a:r>
            <a:r>
              <a:rPr lang="it-IT" dirty="0">
                <a:sym typeface="Raleway Bold"/>
              </a:rPr>
              <a:t> euro market </a:t>
            </a:r>
            <a:r>
              <a:rPr lang="it-IT" dirty="0" err="1">
                <a:sym typeface="Raleway Bold"/>
              </a:rPr>
              <a:t>globally</a:t>
            </a:r>
            <a:r>
              <a:rPr lang="it-IT" dirty="0">
                <a:sym typeface="Raleway Bold"/>
              </a:rPr>
              <a:t> in 2020</a:t>
            </a:r>
          </a:p>
          <a:p>
            <a:pPr>
              <a:buSzPct val="150000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rPr lang="it-IT" dirty="0">
                <a:sym typeface="Raleway Bold"/>
              </a:rPr>
              <a:t> </a:t>
            </a:r>
          </a:p>
          <a:p>
            <a:pPr marL="254000" indent="-254000">
              <a:buSzPct val="150000"/>
              <a:buFontTx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rPr lang="it-IT" dirty="0">
                <a:sym typeface="Raleway Bold"/>
              </a:rPr>
              <a:t>Sector </a:t>
            </a:r>
            <a:r>
              <a:rPr lang="it-IT" dirty="0" err="1">
                <a:sym typeface="Raleway Bold"/>
              </a:rPr>
              <a:t>fragmentation</a:t>
            </a:r>
            <a:r>
              <a:rPr lang="it-IT" dirty="0">
                <a:sym typeface="Raleway Bold"/>
              </a:rPr>
              <a:t>, </a:t>
            </a:r>
            <a:r>
              <a:rPr lang="it-IT" dirty="0" err="1">
                <a:sym typeface="Raleway Bold"/>
              </a:rPr>
              <a:t>cohabitation</a:t>
            </a:r>
            <a:r>
              <a:rPr lang="it-IT" dirty="0">
                <a:sym typeface="Raleway Bold"/>
              </a:rPr>
              <a:t> with the </a:t>
            </a:r>
            <a:r>
              <a:rPr lang="it-IT" dirty="0" err="1">
                <a:sym typeface="Raleway Bold"/>
              </a:rPr>
              <a:t>Chinese</a:t>
            </a:r>
            <a:r>
              <a:rPr lang="it-IT" dirty="0">
                <a:sym typeface="Raleway Bold"/>
              </a:rPr>
              <a:t> </a:t>
            </a:r>
            <a:r>
              <a:rPr lang="it-IT" dirty="0" err="1">
                <a:sym typeface="Raleway Bold"/>
              </a:rPr>
              <a:t>giants</a:t>
            </a:r>
            <a:r>
              <a:rPr lang="it-IT" dirty="0">
                <a:sym typeface="Raleway Bold"/>
              </a:rPr>
              <a:t> and </a:t>
            </a:r>
            <a:r>
              <a:rPr lang="it-IT" dirty="0" err="1">
                <a:sym typeface="Raleway Bold"/>
              </a:rPr>
              <a:t>incursions</a:t>
            </a:r>
            <a:r>
              <a:rPr lang="it-IT" dirty="0">
                <a:sym typeface="Raleway Bold"/>
              </a:rPr>
              <a:t> of fast fashion</a:t>
            </a:r>
          </a:p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endParaRPr dirty="0"/>
          </a:p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rPr lang="it-IT" dirty="0" err="1"/>
              <a:t>Costs</a:t>
            </a:r>
            <a:r>
              <a:rPr lang="it-IT" dirty="0"/>
              <a:t> pressure and </a:t>
            </a:r>
            <a:r>
              <a:rPr lang="it-IT" dirty="0" err="1"/>
              <a:t>distance</a:t>
            </a:r>
            <a:r>
              <a:rPr lang="it-IT" dirty="0"/>
              <a:t> of the </a:t>
            </a:r>
            <a:r>
              <a:rPr lang="it-IT" dirty="0" err="1"/>
              <a:t>customer</a:t>
            </a:r>
            <a:endParaRPr lang="it-IT" dirty="0"/>
          </a:p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endParaRPr dirty="0"/>
          </a:p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rPr lang="it-IT" dirty="0"/>
              <a:t>New </a:t>
            </a:r>
            <a:r>
              <a:rPr lang="it-IT" dirty="0" err="1"/>
              <a:t>multichannel</a:t>
            </a:r>
            <a:r>
              <a:rPr lang="it-IT" dirty="0"/>
              <a:t> </a:t>
            </a:r>
            <a:r>
              <a:rPr lang="it-IT" dirty="0" err="1"/>
              <a:t>strategies</a:t>
            </a:r>
            <a:r>
              <a:rPr lang="it-IT" dirty="0"/>
              <a:t> and </a:t>
            </a:r>
            <a:r>
              <a:rPr lang="it-IT" dirty="0" err="1"/>
              <a:t>extensive</a:t>
            </a:r>
            <a:r>
              <a:rPr lang="it-IT" dirty="0"/>
              <a:t> use of </a:t>
            </a:r>
            <a:r>
              <a:rPr lang="it-IT" dirty="0" err="1"/>
              <a:t>digitalization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dirty="0" err="1"/>
              <a:t>shops</a:t>
            </a:r>
            <a:endParaRPr dirty="0"/>
          </a:p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endParaRPr dirty="0"/>
          </a:p>
          <a:p>
            <a:pPr marL="254000" indent="-254000">
              <a:buSzPct val="150000"/>
              <a:buFontTx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rPr lang="it-IT" dirty="0" err="1">
                <a:sym typeface="Raleway Bold"/>
              </a:rPr>
              <a:t>Now</a:t>
            </a:r>
            <a:r>
              <a:rPr lang="it-IT" dirty="0">
                <a:sym typeface="Raleway Bold"/>
              </a:rPr>
              <a:t> 10% of online sale </a:t>
            </a:r>
            <a:r>
              <a:rPr lang="it-IT" dirty="0" err="1">
                <a:sym typeface="Raleway Bold"/>
              </a:rPr>
              <a:t>that</a:t>
            </a:r>
            <a:r>
              <a:rPr lang="it-IT" dirty="0">
                <a:sym typeface="Raleway Bold"/>
              </a:rPr>
              <a:t> </a:t>
            </a:r>
            <a:r>
              <a:rPr lang="it-IT" dirty="0" err="1">
                <a:sym typeface="Raleway Bold"/>
              </a:rPr>
              <a:t>will</a:t>
            </a:r>
            <a:r>
              <a:rPr lang="it-IT" dirty="0">
                <a:sym typeface="Raleway Bold"/>
              </a:rPr>
              <a:t> </a:t>
            </a:r>
            <a:r>
              <a:rPr lang="it-IT" dirty="0" err="1">
                <a:sym typeface="Raleway Bold"/>
              </a:rPr>
              <a:t>increase</a:t>
            </a:r>
            <a:r>
              <a:rPr lang="it-IT" dirty="0">
                <a:sym typeface="Raleway Bold"/>
              </a:rPr>
              <a:t> to 30% </a:t>
            </a:r>
            <a:r>
              <a:rPr lang="it-IT" dirty="0" err="1">
                <a:sym typeface="Raleway Bold"/>
              </a:rPr>
              <a:t>next</a:t>
            </a:r>
            <a:r>
              <a:rPr lang="it-IT" dirty="0">
                <a:sym typeface="Raleway Bold"/>
              </a:rPr>
              <a:t> 10 </a:t>
            </a:r>
            <a:r>
              <a:rPr lang="it-IT" dirty="0" err="1">
                <a:sym typeface="Raleway Bold"/>
              </a:rPr>
              <a:t>years</a:t>
            </a:r>
            <a:r>
              <a:rPr lang="it-IT" dirty="0">
                <a:sym typeface="Raleway Bold"/>
              </a:rPr>
              <a:t>*</a:t>
            </a:r>
            <a:endParaRPr dirty="0"/>
          </a:p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endParaRPr dirty="0"/>
          </a:p>
          <a:p>
            <a:pPr>
              <a:buSzPct val="150000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endParaRPr lang="it-IT" dirty="0"/>
          </a:p>
          <a:p>
            <a:pPr>
              <a:buSzPct val="150000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rPr lang="it-IT" dirty="0"/>
              <a:t>*</a:t>
            </a:r>
            <a:r>
              <a:rPr lang="it-IT" sz="1000" dirty="0">
                <a:sym typeface="Raleway Bold"/>
              </a:rPr>
              <a:t>IESE Business School </a:t>
            </a:r>
            <a:r>
              <a:rPr lang="it-IT" sz="1000" dirty="0" err="1">
                <a:sym typeface="Raleway Bold"/>
              </a:rPr>
              <a:t>Barcelona</a:t>
            </a:r>
            <a:r>
              <a:rPr lang="it-IT" sz="1000" dirty="0">
                <a:sym typeface="Raleway Bold"/>
              </a:rPr>
              <a:t> </a:t>
            </a:r>
            <a:r>
              <a:rPr lang="it-IT" sz="1000" dirty="0" err="1">
                <a:sym typeface="Raleway Bold"/>
              </a:rPr>
              <a:t>Bridal</a:t>
            </a:r>
            <a:r>
              <a:rPr lang="it-IT" sz="1000" dirty="0">
                <a:sym typeface="Raleway Bold"/>
              </a:rPr>
              <a:t> Fashion Week.</a:t>
            </a:r>
          </a:p>
          <a:p>
            <a:pPr>
              <a:buSzPct val="150000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endParaRPr dirty="0"/>
          </a:p>
        </p:txBody>
      </p:sp>
      <p:pic>
        <p:nvPicPr>
          <p:cNvPr id="4" name="Immagine 3" descr="REV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1380" y="677320"/>
            <a:ext cx="7344000" cy="6191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420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Gruppo"/>
          <p:cNvGrpSpPr/>
          <p:nvPr/>
        </p:nvGrpSpPr>
        <p:grpSpPr>
          <a:xfrm>
            <a:off x="-1" y="-12171"/>
            <a:ext cx="12192001" cy="680774"/>
            <a:chOff x="0" y="0"/>
            <a:chExt cx="12192000" cy="680772"/>
          </a:xfrm>
        </p:grpSpPr>
        <p:sp>
          <p:nvSpPr>
            <p:cNvPr id="139" name="Rettangolo"/>
            <p:cNvSpPr/>
            <p:nvPr/>
          </p:nvSpPr>
          <p:spPr>
            <a:xfrm>
              <a:off x="0" y="0"/>
              <a:ext cx="12192000" cy="680773"/>
            </a:xfrm>
            <a:prstGeom prst="rect">
              <a:avLst/>
            </a:prstGeom>
            <a:solidFill>
              <a:srgbClr val="EBD63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pic>
          <p:nvPicPr>
            <p:cNvPr id="140" name="Immagine" descr="Immagine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2839" y="141705"/>
              <a:ext cx="1023786" cy="3973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42" name="Innovation potentials"/>
          <p:cNvSpPr txBox="1"/>
          <p:nvPr/>
        </p:nvSpPr>
        <p:spPr>
          <a:xfrm>
            <a:off x="1436092" y="60245"/>
            <a:ext cx="9319817" cy="535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indent="177800" algn="ctr">
              <a:defRPr sz="3000"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r>
              <a:t>Innovation potentials</a:t>
            </a:r>
          </a:p>
        </p:txBody>
      </p:sp>
      <p:sp>
        <p:nvSpPr>
          <p:cNvPr id="143" name="Rettangolo arrotondato"/>
          <p:cNvSpPr/>
          <p:nvPr/>
        </p:nvSpPr>
        <p:spPr>
          <a:xfrm>
            <a:off x="8319955" y="1756153"/>
            <a:ext cx="3263371" cy="3952028"/>
          </a:xfrm>
          <a:prstGeom prst="roundRect">
            <a:avLst>
              <a:gd name="adj" fmla="val 5838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grpSp>
        <p:nvGrpSpPr>
          <p:cNvPr id="151" name="Gruppo"/>
          <p:cNvGrpSpPr/>
          <p:nvPr/>
        </p:nvGrpSpPr>
        <p:grpSpPr>
          <a:xfrm>
            <a:off x="3578305" y="1769270"/>
            <a:ext cx="3441270" cy="2799464"/>
            <a:chOff x="0" y="25400"/>
            <a:chExt cx="3441269" cy="2799462"/>
          </a:xfrm>
        </p:grpSpPr>
        <p:sp>
          <p:nvSpPr>
            <p:cNvPr id="145" name="Rettangolo arrotondato"/>
            <p:cNvSpPr/>
            <p:nvPr/>
          </p:nvSpPr>
          <p:spPr>
            <a:xfrm>
              <a:off x="0" y="768644"/>
              <a:ext cx="3441270" cy="838201"/>
            </a:xfrm>
            <a:prstGeom prst="roundRect">
              <a:avLst>
                <a:gd name="adj" fmla="val 22727"/>
              </a:avLst>
            </a:pr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146" name="Rettangolo arrotondato"/>
            <p:cNvSpPr/>
            <p:nvPr/>
          </p:nvSpPr>
          <p:spPr>
            <a:xfrm>
              <a:off x="0" y="768644"/>
              <a:ext cx="3441270" cy="838201"/>
            </a:xfrm>
            <a:prstGeom prst="roundRect">
              <a:avLst>
                <a:gd name="adj" fmla="val 22727"/>
              </a:avLst>
            </a:prstGeom>
            <a:noFill/>
            <a:ln w="25400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147" name="CasellaDiTesto 9"/>
            <p:cNvSpPr txBox="1"/>
            <p:nvPr/>
          </p:nvSpPr>
          <p:spPr>
            <a:xfrm>
              <a:off x="211153" y="926124"/>
              <a:ext cx="3018963" cy="523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>
                <a:defRPr sz="1400">
                  <a:solidFill>
                    <a:srgbClr val="FFFFFF"/>
                  </a:solidFill>
                </a:defRPr>
              </a:pPr>
              <a:r>
                <a:t>Here one or more photos showing the </a:t>
              </a:r>
              <a:br/>
              <a:r>
                <a:t>types of innovation you want to explore.</a:t>
              </a:r>
            </a:p>
          </p:txBody>
        </p:sp>
        <p:sp>
          <p:nvSpPr>
            <p:cNvPr id="148" name="Linea"/>
            <p:cNvSpPr/>
            <p:nvPr/>
          </p:nvSpPr>
          <p:spPr>
            <a:xfrm flipH="1">
              <a:off x="1068701" y="1612865"/>
              <a:ext cx="1" cy="658549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tailEnd type="oval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9" name="Linea"/>
            <p:cNvSpPr/>
            <p:nvPr/>
          </p:nvSpPr>
          <p:spPr>
            <a:xfrm flipH="1">
              <a:off x="2381034" y="1612865"/>
              <a:ext cx="1" cy="1211998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tailEnd type="oval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50" name="Linea"/>
            <p:cNvSpPr/>
            <p:nvPr/>
          </p:nvSpPr>
          <p:spPr>
            <a:xfrm flipV="1">
              <a:off x="2711234" y="25400"/>
              <a:ext cx="1" cy="730545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tailEnd type="oval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pic>
        <p:nvPicPr>
          <p:cNvPr id="18" name="Immagine 17" descr="Seamly2d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505" y="880354"/>
            <a:ext cx="7631995" cy="4065078"/>
          </a:xfrm>
          <a:prstGeom prst="rect">
            <a:avLst/>
          </a:prstGeom>
        </p:spPr>
      </p:pic>
      <p:sp>
        <p:nvSpPr>
          <p:cNvPr id="144" name="What promising technology options?…"/>
          <p:cNvSpPr txBox="1"/>
          <p:nvPr/>
        </p:nvSpPr>
        <p:spPr>
          <a:xfrm>
            <a:off x="8770011" y="931018"/>
            <a:ext cx="2813315" cy="50783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rPr lang="it-IT" dirty="0">
                <a:sym typeface="Raleway Bold"/>
              </a:rPr>
              <a:t>Open source generative design software and </a:t>
            </a:r>
            <a:r>
              <a:rPr lang="it-IT" dirty="0" err="1">
                <a:sym typeface="Raleway Bold"/>
              </a:rPr>
              <a:t>digital</a:t>
            </a:r>
            <a:r>
              <a:rPr lang="it-IT" dirty="0">
                <a:sym typeface="Raleway Bold"/>
              </a:rPr>
              <a:t> </a:t>
            </a:r>
            <a:r>
              <a:rPr lang="it-IT" dirty="0" err="1">
                <a:sym typeface="Raleway Bold"/>
              </a:rPr>
              <a:t>fabrication</a:t>
            </a:r>
            <a:r>
              <a:rPr lang="it-IT" dirty="0">
                <a:sym typeface="Raleway Bold"/>
              </a:rPr>
              <a:t> </a:t>
            </a:r>
            <a:r>
              <a:rPr lang="it-IT" dirty="0" err="1">
                <a:sym typeface="Raleway Bold"/>
              </a:rPr>
              <a:t>techniques</a:t>
            </a:r>
            <a:r>
              <a:rPr lang="it-IT" dirty="0">
                <a:sym typeface="Raleway Bold"/>
              </a:rPr>
              <a:t> </a:t>
            </a:r>
            <a:r>
              <a:rPr lang="it-IT" dirty="0" err="1">
                <a:sym typeface="Raleway Bold"/>
              </a:rPr>
              <a:t>give</a:t>
            </a:r>
            <a:r>
              <a:rPr lang="it-IT" dirty="0">
                <a:sym typeface="Raleway Bold"/>
              </a:rPr>
              <a:t> </a:t>
            </a:r>
            <a:r>
              <a:rPr lang="it-IT" dirty="0" err="1">
                <a:sym typeface="Raleway Bold"/>
              </a:rPr>
              <a:t>us</a:t>
            </a:r>
            <a:r>
              <a:rPr lang="it-IT" dirty="0">
                <a:sym typeface="Raleway Bold"/>
              </a:rPr>
              <a:t> the </a:t>
            </a:r>
            <a:r>
              <a:rPr lang="it-IT" dirty="0" err="1">
                <a:sym typeface="Raleway Bold"/>
              </a:rPr>
              <a:t>opportunity</a:t>
            </a:r>
            <a:r>
              <a:rPr lang="it-IT" dirty="0">
                <a:sym typeface="Raleway Bold"/>
              </a:rPr>
              <a:t> to </a:t>
            </a:r>
            <a:r>
              <a:rPr lang="it-IT" dirty="0" err="1">
                <a:sym typeface="Raleway Bold"/>
              </a:rPr>
              <a:t>experiment</a:t>
            </a:r>
            <a:r>
              <a:rPr lang="it-IT" dirty="0">
                <a:sym typeface="Raleway Bold"/>
              </a:rPr>
              <a:t> and create custom-made </a:t>
            </a:r>
            <a:r>
              <a:rPr lang="it-IT" dirty="0" err="1">
                <a:sym typeface="Raleway Bold"/>
              </a:rPr>
              <a:t>products</a:t>
            </a:r>
            <a:r>
              <a:rPr lang="it-IT" dirty="0">
                <a:sym typeface="Raleway Bold"/>
              </a:rPr>
              <a:t> </a:t>
            </a:r>
            <a:endParaRPr dirty="0"/>
          </a:p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endParaRPr dirty="0"/>
          </a:p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rPr lang="it-IT" dirty="0">
                <a:sym typeface="Raleway Bold"/>
              </a:rPr>
              <a:t>To </a:t>
            </a:r>
            <a:r>
              <a:rPr lang="it-IT" dirty="0" err="1">
                <a:sym typeface="Raleway Bold"/>
              </a:rPr>
              <a:t>make</a:t>
            </a:r>
            <a:r>
              <a:rPr lang="it-IT" dirty="0">
                <a:sym typeface="Raleway Bold"/>
              </a:rPr>
              <a:t> slow-fashion </a:t>
            </a:r>
            <a:r>
              <a:rPr lang="it-IT" dirty="0" err="1">
                <a:sym typeface="Raleway Bold"/>
              </a:rPr>
              <a:t>easier</a:t>
            </a:r>
            <a:r>
              <a:rPr lang="it-IT" dirty="0">
                <a:sym typeface="Raleway Bold"/>
              </a:rPr>
              <a:t>, </a:t>
            </a:r>
            <a:r>
              <a:rPr lang="it-IT" dirty="0" err="1">
                <a:sym typeface="Raleway Bold"/>
              </a:rPr>
              <a:t>sustainable</a:t>
            </a:r>
            <a:r>
              <a:rPr lang="it-IT" dirty="0">
                <a:sym typeface="Raleway Bold"/>
              </a:rPr>
              <a:t>, </a:t>
            </a:r>
            <a:r>
              <a:rPr lang="it-IT" dirty="0" err="1">
                <a:sym typeface="Raleway Bold"/>
              </a:rPr>
              <a:t>accessible</a:t>
            </a:r>
            <a:r>
              <a:rPr lang="it-IT" dirty="0">
                <a:sym typeface="Raleway Bold"/>
              </a:rPr>
              <a:t>, </a:t>
            </a:r>
            <a:r>
              <a:rPr lang="it-IT" dirty="0" err="1">
                <a:sym typeface="Raleway Bold"/>
              </a:rPr>
              <a:t>affordable</a:t>
            </a:r>
            <a:r>
              <a:rPr lang="it-IT" dirty="0">
                <a:sym typeface="Raleway Bold"/>
              </a:rPr>
              <a:t> and </a:t>
            </a:r>
            <a:r>
              <a:rPr lang="it-IT" dirty="0" err="1">
                <a:sym typeface="Raleway Bold"/>
              </a:rPr>
              <a:t>attractive</a:t>
            </a:r>
            <a:r>
              <a:rPr lang="it-IT" dirty="0">
                <a:sym typeface="Raleway Bold"/>
              </a:rPr>
              <a:t> to the general public </a:t>
            </a:r>
            <a:endParaRPr dirty="0"/>
          </a:p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endParaRPr dirty="0"/>
          </a:p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rPr dirty="0"/>
              <a:t>Barriers to capturing opportunities?</a:t>
            </a:r>
            <a:r>
              <a:rPr lang="it-IT" dirty="0"/>
              <a:t> </a:t>
            </a:r>
            <a:r>
              <a:rPr lang="it-IT" i="1" dirty="0" err="1"/>
              <a:t>Developing</a:t>
            </a:r>
            <a:r>
              <a:rPr lang="it-IT" i="1" dirty="0"/>
              <a:t> a </a:t>
            </a:r>
            <a:r>
              <a:rPr lang="it-IT" i="1" dirty="0" err="1"/>
              <a:t>measuring</a:t>
            </a:r>
            <a:r>
              <a:rPr lang="it-IT" i="1" dirty="0"/>
              <a:t> </a:t>
            </a:r>
            <a:r>
              <a:rPr lang="it-IT" i="1" dirty="0" err="1"/>
              <a:t>App</a:t>
            </a:r>
            <a:r>
              <a:rPr lang="it-IT" i="1" dirty="0"/>
              <a:t> </a:t>
            </a:r>
            <a:endParaRPr i="1" dirty="0"/>
          </a:p>
        </p:txBody>
      </p:sp>
      <p:pic>
        <p:nvPicPr>
          <p:cNvPr id="22" name="Immagine 21" descr="download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9000" y="4899168"/>
            <a:ext cx="1889718" cy="1889718"/>
          </a:xfrm>
          <a:prstGeom prst="rect">
            <a:avLst/>
          </a:prstGeom>
        </p:spPr>
      </p:pic>
      <p:pic>
        <p:nvPicPr>
          <p:cNvPr id="23" name="Immagine 22" descr="images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8421" y="5150992"/>
            <a:ext cx="1389507" cy="1389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608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uppo"/>
          <p:cNvGrpSpPr/>
          <p:nvPr/>
        </p:nvGrpSpPr>
        <p:grpSpPr>
          <a:xfrm>
            <a:off x="-1" y="-12171"/>
            <a:ext cx="12192001" cy="680774"/>
            <a:chOff x="0" y="0"/>
            <a:chExt cx="12192000" cy="680772"/>
          </a:xfrm>
        </p:grpSpPr>
        <p:sp>
          <p:nvSpPr>
            <p:cNvPr id="155" name="Rettangolo"/>
            <p:cNvSpPr/>
            <p:nvPr/>
          </p:nvSpPr>
          <p:spPr>
            <a:xfrm>
              <a:off x="0" y="0"/>
              <a:ext cx="12192000" cy="680773"/>
            </a:xfrm>
            <a:prstGeom prst="rect">
              <a:avLst/>
            </a:prstGeom>
            <a:solidFill>
              <a:srgbClr val="EBD63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pic>
          <p:nvPicPr>
            <p:cNvPr id="156" name="Immagine" descr="Immagine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2839" y="141705"/>
              <a:ext cx="1023786" cy="3973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58" name="Value chain scenarios"/>
          <p:cNvSpPr txBox="1"/>
          <p:nvPr/>
        </p:nvSpPr>
        <p:spPr>
          <a:xfrm>
            <a:off x="1436092" y="60245"/>
            <a:ext cx="9319817" cy="535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indent="177800" algn="ctr">
              <a:defRPr sz="3000"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r>
              <a:t>Value chain scenarios</a:t>
            </a:r>
          </a:p>
        </p:txBody>
      </p:sp>
      <p:sp>
        <p:nvSpPr>
          <p:cNvPr id="159" name="Rettangolo arrotondato"/>
          <p:cNvSpPr/>
          <p:nvPr/>
        </p:nvSpPr>
        <p:spPr>
          <a:xfrm>
            <a:off x="987822" y="1756153"/>
            <a:ext cx="3263371" cy="3952028"/>
          </a:xfrm>
          <a:prstGeom prst="roundRect">
            <a:avLst>
              <a:gd name="adj" fmla="val 5838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60" name="Value chain scenarios with a future?…"/>
          <p:cNvSpPr txBox="1"/>
          <p:nvPr/>
        </p:nvSpPr>
        <p:spPr>
          <a:xfrm>
            <a:off x="1212849" y="1925624"/>
            <a:ext cx="2813316" cy="3416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rPr lang="it-IT" dirty="0"/>
              <a:t>Create a new </a:t>
            </a:r>
            <a:r>
              <a:rPr lang="it-IT" dirty="0" err="1"/>
              <a:t>local</a:t>
            </a:r>
            <a:r>
              <a:rPr lang="it-IT" dirty="0"/>
              <a:t> </a:t>
            </a:r>
            <a:r>
              <a:rPr lang="it-IT" dirty="0" err="1"/>
              <a:t>value</a:t>
            </a:r>
            <a:r>
              <a:rPr lang="it-IT" dirty="0"/>
              <a:t> </a:t>
            </a:r>
            <a:r>
              <a:rPr lang="it-IT" dirty="0" err="1"/>
              <a:t>chain</a:t>
            </a:r>
            <a:r>
              <a:rPr lang="it-IT" dirty="0"/>
              <a:t> </a:t>
            </a:r>
            <a:endParaRPr dirty="0"/>
          </a:p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endParaRPr dirty="0"/>
          </a:p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rPr lang="it-IT" dirty="0"/>
              <a:t>To use the TCBL network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suppliers</a:t>
            </a:r>
            <a:r>
              <a:rPr lang="it-IT" dirty="0"/>
              <a:t> </a:t>
            </a:r>
            <a:endParaRPr dirty="0"/>
          </a:p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endParaRPr dirty="0"/>
          </a:p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helps</a:t>
            </a:r>
            <a:r>
              <a:rPr lang="it-IT" dirty="0"/>
              <a:t> a </a:t>
            </a:r>
            <a:r>
              <a:rPr lang="it-IT" dirty="0" err="1"/>
              <a:t>transition</a:t>
            </a:r>
            <a:r>
              <a:rPr lang="it-IT" dirty="0"/>
              <a:t> </a:t>
            </a:r>
            <a:r>
              <a:rPr lang="it-IT" dirty="0" err="1"/>
              <a:t>towards</a:t>
            </a:r>
            <a:r>
              <a:rPr lang="it-IT" dirty="0"/>
              <a:t> </a:t>
            </a:r>
            <a:r>
              <a:rPr lang="it-IT" dirty="0" err="1"/>
              <a:t>different</a:t>
            </a:r>
            <a:r>
              <a:rPr lang="it-IT" dirty="0"/>
              <a:t> business </a:t>
            </a:r>
            <a:r>
              <a:rPr lang="it-IT" dirty="0" err="1"/>
              <a:t>models</a:t>
            </a:r>
            <a:r>
              <a:rPr lang="it-IT" dirty="0"/>
              <a:t> and </a:t>
            </a:r>
            <a:r>
              <a:rPr lang="it-IT" dirty="0" err="1"/>
              <a:t>different</a:t>
            </a:r>
            <a:r>
              <a:rPr lang="it-IT" dirty="0"/>
              <a:t> </a:t>
            </a:r>
            <a:r>
              <a:rPr lang="it-IT" dirty="0" err="1"/>
              <a:t>range</a:t>
            </a:r>
            <a:r>
              <a:rPr lang="it-IT" dirty="0"/>
              <a:t> of </a:t>
            </a:r>
            <a:r>
              <a:rPr lang="it-IT" dirty="0" err="1"/>
              <a:t>products</a:t>
            </a:r>
            <a:endParaRPr dirty="0"/>
          </a:p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endParaRPr dirty="0"/>
          </a:p>
        </p:txBody>
      </p:sp>
      <p:pic>
        <p:nvPicPr>
          <p:cNvPr id="2" name="Immagine 1" descr="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0150" y="695703"/>
            <a:ext cx="3822700" cy="2120900"/>
          </a:xfrm>
          <a:prstGeom prst="rect">
            <a:avLst/>
          </a:prstGeom>
        </p:spPr>
      </p:pic>
      <p:pic>
        <p:nvPicPr>
          <p:cNvPr id="4" name="Immagine 3" descr="imag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0850" y="3344316"/>
            <a:ext cx="3670300" cy="2222500"/>
          </a:xfrm>
          <a:prstGeom prst="rect">
            <a:avLst/>
          </a:prstGeom>
        </p:spPr>
      </p:pic>
      <p:pic>
        <p:nvPicPr>
          <p:cNvPr id="5" name="Immagine 4" descr="x10281-md.jpg.pagespeed.ic.2nxvZq1qze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9670" y="2816602"/>
            <a:ext cx="2394820" cy="3692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217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0" name="Gruppo"/>
          <p:cNvGrpSpPr/>
          <p:nvPr/>
        </p:nvGrpSpPr>
        <p:grpSpPr>
          <a:xfrm>
            <a:off x="-1" y="-12171"/>
            <a:ext cx="12192001" cy="680774"/>
            <a:chOff x="0" y="0"/>
            <a:chExt cx="12192000" cy="680772"/>
          </a:xfrm>
        </p:grpSpPr>
        <p:sp>
          <p:nvSpPr>
            <p:cNvPr id="168" name="Rettangolo"/>
            <p:cNvSpPr/>
            <p:nvPr/>
          </p:nvSpPr>
          <p:spPr>
            <a:xfrm>
              <a:off x="0" y="0"/>
              <a:ext cx="12192000" cy="680773"/>
            </a:xfrm>
            <a:prstGeom prst="rect">
              <a:avLst/>
            </a:prstGeom>
            <a:solidFill>
              <a:srgbClr val="EBD63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pic>
          <p:nvPicPr>
            <p:cNvPr id="169" name="Immagine" descr="Immagine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2839" y="141705"/>
              <a:ext cx="1023786" cy="3973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71" name="Interaction with TCBL"/>
          <p:cNvSpPr txBox="1"/>
          <p:nvPr/>
        </p:nvSpPr>
        <p:spPr>
          <a:xfrm>
            <a:off x="1436092" y="60245"/>
            <a:ext cx="9319817" cy="535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indent="177800" algn="ctr">
              <a:defRPr sz="3000"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r>
              <a:t>Interaction with TCBL</a:t>
            </a:r>
          </a:p>
        </p:txBody>
      </p:sp>
      <p:sp>
        <p:nvSpPr>
          <p:cNvPr id="172" name="Rettangolo arrotondato"/>
          <p:cNvSpPr/>
          <p:nvPr/>
        </p:nvSpPr>
        <p:spPr>
          <a:xfrm>
            <a:off x="703441" y="1207461"/>
            <a:ext cx="3263370" cy="5095028"/>
          </a:xfrm>
          <a:prstGeom prst="roundRect">
            <a:avLst>
              <a:gd name="adj" fmla="val 5838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73" name="Building partnerships within the TCBL community.…"/>
          <p:cNvSpPr txBox="1"/>
          <p:nvPr/>
        </p:nvSpPr>
        <p:spPr>
          <a:xfrm>
            <a:off x="547326" y="947176"/>
            <a:ext cx="2890797" cy="5355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rPr lang="it-IT" dirty="0" err="1"/>
              <a:t>We</a:t>
            </a:r>
            <a:r>
              <a:rPr lang="it-IT" dirty="0"/>
              <a:t> create a partnership with Marzia Donzelli (Associate)</a:t>
            </a:r>
          </a:p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endParaRPr lang="it-IT" dirty="0"/>
          </a:p>
          <a:p>
            <a:pPr marL="254000" indent="-254000">
              <a:buSzPct val="150000"/>
              <a:buFontTx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rPr lang="it-IT" dirty="0" err="1"/>
              <a:t>Launch</a:t>
            </a:r>
            <a:r>
              <a:rPr lang="it-IT" dirty="0"/>
              <a:t> a </a:t>
            </a:r>
            <a:r>
              <a:rPr lang="it-IT" dirty="0" err="1"/>
              <a:t>project</a:t>
            </a:r>
            <a:r>
              <a:rPr lang="it-IT" dirty="0"/>
              <a:t> with Local </a:t>
            </a:r>
            <a:r>
              <a:rPr lang="it-IT" dirty="0" err="1"/>
              <a:t>textile</a:t>
            </a:r>
            <a:r>
              <a:rPr lang="it-IT" dirty="0"/>
              <a:t> Lab: </a:t>
            </a:r>
            <a:r>
              <a:rPr lang="it-IT" i="1" dirty="0" err="1">
                <a:sym typeface="Raleway Bold"/>
              </a:rPr>
              <a:t>Customized</a:t>
            </a:r>
            <a:r>
              <a:rPr lang="it-IT" i="1" dirty="0">
                <a:sym typeface="Raleway Bold"/>
              </a:rPr>
              <a:t> couture: </a:t>
            </a:r>
            <a:r>
              <a:rPr lang="it-IT" i="1" dirty="0" err="1">
                <a:sym typeface="Raleway Bold"/>
              </a:rPr>
              <a:t>this</a:t>
            </a:r>
            <a:r>
              <a:rPr lang="it-IT" i="1" dirty="0">
                <a:sym typeface="Raleway Bold"/>
              </a:rPr>
              <a:t> </a:t>
            </a:r>
            <a:r>
              <a:rPr lang="it-IT" i="1" dirty="0" err="1">
                <a:sym typeface="Raleway Bold"/>
              </a:rPr>
              <a:t>fits</a:t>
            </a:r>
            <a:r>
              <a:rPr lang="it-IT" i="1" dirty="0">
                <a:sym typeface="Raleway Bold"/>
              </a:rPr>
              <a:t> me </a:t>
            </a:r>
          </a:p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endParaRPr dirty="0"/>
          </a:p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rPr lang="it-IT" dirty="0"/>
              <a:t>Test with 20 </a:t>
            </a:r>
            <a:r>
              <a:rPr lang="it-IT" dirty="0" err="1"/>
              <a:t>real</a:t>
            </a:r>
            <a:r>
              <a:rPr lang="it-IT" dirty="0"/>
              <a:t> </a:t>
            </a:r>
            <a:r>
              <a:rPr lang="it-IT" dirty="0" err="1"/>
              <a:t>customers</a:t>
            </a:r>
            <a:r>
              <a:rPr lang="it-IT" dirty="0"/>
              <a:t> the </a:t>
            </a:r>
            <a:r>
              <a:rPr lang="it-IT" dirty="0" err="1"/>
              <a:t>apps</a:t>
            </a:r>
            <a:r>
              <a:rPr lang="it-IT" dirty="0"/>
              <a:t> and the </a:t>
            </a:r>
            <a:r>
              <a:rPr lang="it-IT" dirty="0" err="1"/>
              <a:t>digital</a:t>
            </a:r>
            <a:r>
              <a:rPr lang="it-IT" dirty="0"/>
              <a:t> pattern </a:t>
            </a:r>
            <a:r>
              <a:rPr lang="it-IT" dirty="0" err="1"/>
              <a:t>making</a:t>
            </a:r>
            <a:r>
              <a:rPr lang="it-IT" dirty="0"/>
              <a:t> software</a:t>
            </a:r>
            <a:endParaRPr dirty="0"/>
          </a:p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endParaRPr dirty="0"/>
          </a:p>
          <a:p>
            <a:pPr marL="254000" indent="-254000">
              <a:buSzPct val="150000"/>
              <a:buChar char="•"/>
              <a:defRPr>
                <a:latin typeface="Raleway Bold"/>
                <a:ea typeface="Raleway Bold"/>
                <a:cs typeface="Raleway Bold"/>
                <a:sym typeface="Raleway Bold"/>
              </a:defRPr>
            </a:pPr>
            <a:r>
              <a:rPr lang="it-IT" dirty="0"/>
              <a:t>Close the test </a:t>
            </a:r>
            <a:r>
              <a:rPr lang="it-IT" dirty="0" err="1"/>
              <a:t>delivering</a:t>
            </a:r>
            <a:r>
              <a:rPr lang="it-IT" dirty="0"/>
              <a:t> </a:t>
            </a:r>
            <a:r>
              <a:rPr lang="it-IT" dirty="0" err="1"/>
              <a:t>garments</a:t>
            </a:r>
            <a:r>
              <a:rPr lang="it-IT" dirty="0"/>
              <a:t> and planning full commercial </a:t>
            </a:r>
            <a:r>
              <a:rPr lang="it-IT" dirty="0" err="1"/>
              <a:t>exploitation</a:t>
            </a:r>
            <a:r>
              <a:rPr lang="it-IT" dirty="0"/>
              <a:t> of the </a:t>
            </a:r>
            <a:r>
              <a:rPr lang="it-IT" dirty="0" err="1"/>
              <a:t>system</a:t>
            </a:r>
            <a:r>
              <a:rPr lang="it-IT" dirty="0"/>
              <a:t>.</a:t>
            </a:r>
            <a:endParaRPr dirty="0"/>
          </a:p>
        </p:txBody>
      </p:sp>
      <p:pic>
        <p:nvPicPr>
          <p:cNvPr id="2" name="Immagine 1" descr="foto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2958" y="1334461"/>
            <a:ext cx="2124792" cy="815193"/>
          </a:xfrm>
          <a:prstGeom prst="rect">
            <a:avLst/>
          </a:prstGeom>
        </p:spPr>
      </p:pic>
      <p:pic>
        <p:nvPicPr>
          <p:cNvPr id="1025" name="Immagin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6811" y="4487334"/>
            <a:ext cx="1959392" cy="1815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 descr="915bf8e6295f85991ffae341aaee8d9d-0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7750" y="1015240"/>
            <a:ext cx="3523884" cy="5720243"/>
          </a:xfrm>
          <a:prstGeom prst="rect">
            <a:avLst/>
          </a:prstGeom>
        </p:spPr>
      </p:pic>
      <p:pic>
        <p:nvPicPr>
          <p:cNvPr id="5" name="Immagine 4" descr="TEST.psd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2958" y="2525081"/>
            <a:ext cx="2124792" cy="3777408"/>
          </a:xfrm>
          <a:prstGeom prst="rect">
            <a:avLst/>
          </a:prstGeom>
        </p:spPr>
      </p:pic>
      <p:pic>
        <p:nvPicPr>
          <p:cNvPr id="6" name="Immagine 5" descr="55788297_957214177816850_2715360826557988864_n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6501" y="1334461"/>
            <a:ext cx="2575412" cy="2575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605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3" name="Gruppo"/>
          <p:cNvGrpSpPr/>
          <p:nvPr/>
        </p:nvGrpSpPr>
        <p:grpSpPr>
          <a:xfrm>
            <a:off x="-1" y="-12171"/>
            <a:ext cx="12192001" cy="680774"/>
            <a:chOff x="0" y="0"/>
            <a:chExt cx="12192000" cy="680772"/>
          </a:xfrm>
        </p:grpSpPr>
        <p:sp>
          <p:nvSpPr>
            <p:cNvPr id="181" name="Rettangolo"/>
            <p:cNvSpPr/>
            <p:nvPr/>
          </p:nvSpPr>
          <p:spPr>
            <a:xfrm>
              <a:off x="0" y="0"/>
              <a:ext cx="12192000" cy="680773"/>
            </a:xfrm>
            <a:prstGeom prst="rect">
              <a:avLst/>
            </a:prstGeom>
            <a:solidFill>
              <a:srgbClr val="EBD63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pic>
          <p:nvPicPr>
            <p:cNvPr id="182" name="Immagine" descr="Immagine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2839" y="141705"/>
              <a:ext cx="1023786" cy="3973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90" name="TCBL Associate Enterprises"/>
          <p:cNvSpPr txBox="1"/>
          <p:nvPr/>
        </p:nvSpPr>
        <p:spPr>
          <a:xfrm>
            <a:off x="3088547" y="60245"/>
            <a:ext cx="6014906" cy="553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indent="177800" algn="ctr">
              <a:defRPr sz="3000"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r>
              <a:rPr dirty="0"/>
              <a:t>TCBL Associate</a:t>
            </a:r>
            <a:r>
              <a:rPr lang="it-IT" dirty="0"/>
              <a:t>s</a:t>
            </a:r>
            <a:endParaRPr dirty="0"/>
          </a:p>
        </p:txBody>
      </p:sp>
      <p:pic>
        <p:nvPicPr>
          <p:cNvPr id="23" name="Immagine 22" descr="Schermata 2019-05-23 alle 12.49.56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668603"/>
            <a:ext cx="12191983" cy="6165093"/>
          </a:xfrm>
          <a:prstGeom prst="rect">
            <a:avLst/>
          </a:prstGeom>
        </p:spPr>
      </p:pic>
      <p:sp>
        <p:nvSpPr>
          <p:cNvPr id="184" name="Rettangolo arrotondato"/>
          <p:cNvSpPr/>
          <p:nvPr/>
        </p:nvSpPr>
        <p:spPr>
          <a:xfrm>
            <a:off x="3292772" y="1606061"/>
            <a:ext cx="5606456" cy="1450406"/>
          </a:xfrm>
          <a:prstGeom prst="roundRect">
            <a:avLst>
              <a:gd name="adj" fmla="val 13134"/>
            </a:avLst>
          </a:prstGeom>
          <a:solidFill>
            <a:srgbClr val="EBD63D"/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defRPr>
                <a:solidFill>
                  <a:srgbClr val="EBD63D"/>
                </a:solidFill>
              </a:defRPr>
            </a:pPr>
            <a:endParaRPr/>
          </a:p>
        </p:txBody>
      </p:sp>
      <p:sp>
        <p:nvSpPr>
          <p:cNvPr id="185" name="THANK YOU!"/>
          <p:cNvSpPr txBox="1"/>
          <p:nvPr/>
        </p:nvSpPr>
        <p:spPr>
          <a:xfrm>
            <a:off x="3950080" y="1910893"/>
            <a:ext cx="4334938" cy="8617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indent="177800" algn="ctr">
              <a:defRPr sz="5000"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r>
              <a:rPr dirty="0"/>
              <a:t>THANK YOU!</a:t>
            </a:r>
          </a:p>
        </p:txBody>
      </p:sp>
      <p:sp>
        <p:nvSpPr>
          <p:cNvPr id="18" name="Rettangolo arrotondato"/>
          <p:cNvSpPr/>
          <p:nvPr/>
        </p:nvSpPr>
        <p:spPr>
          <a:xfrm>
            <a:off x="4" y="4374408"/>
            <a:ext cx="7701096" cy="1851661"/>
          </a:xfrm>
          <a:prstGeom prst="roundRect">
            <a:avLst>
              <a:gd name="adj" fmla="val 10288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" name="Speaker / email"/>
          <p:cNvSpPr txBox="1"/>
          <p:nvPr/>
        </p:nvSpPr>
        <p:spPr>
          <a:xfrm>
            <a:off x="2123040" y="5578709"/>
            <a:ext cx="8690328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indent="177800">
              <a:defRPr sz="2800">
                <a:latin typeface="Raleway"/>
                <a:ea typeface="Raleway"/>
                <a:cs typeface="Raleway"/>
                <a:sym typeface="Raleway"/>
              </a:defRPr>
            </a:pPr>
            <a:r>
              <a:rPr lang="it-IT" sz="1400" dirty="0"/>
              <a:t>Antonio Giacalone</a:t>
            </a:r>
            <a:r>
              <a:rPr sz="1400" dirty="0"/>
              <a:t> / </a:t>
            </a:r>
            <a:r>
              <a:rPr lang="it-IT" sz="1400" dirty="0" err="1"/>
              <a:t>info@modartdiflaviapinello.com</a:t>
            </a:r>
            <a:endParaRPr sz="1400" dirty="0"/>
          </a:p>
        </p:txBody>
      </p:sp>
      <p:pic>
        <p:nvPicPr>
          <p:cNvPr id="20" name="Immagine 19" descr="logo HR M 0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24" y="4680610"/>
            <a:ext cx="2196712" cy="1305572"/>
          </a:xfrm>
          <a:prstGeom prst="rect">
            <a:avLst/>
          </a:prstGeom>
        </p:spPr>
      </p:pic>
      <p:sp>
        <p:nvSpPr>
          <p:cNvPr id="22" name="City, Country"/>
          <p:cNvSpPr txBox="1"/>
          <p:nvPr/>
        </p:nvSpPr>
        <p:spPr>
          <a:xfrm>
            <a:off x="2048959" y="4584478"/>
            <a:ext cx="2431620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indent="177800">
              <a:defRPr>
                <a:latin typeface="Raleway"/>
                <a:ea typeface="Raleway"/>
                <a:cs typeface="Raleway"/>
                <a:sym typeface="Raleway"/>
              </a:defRPr>
            </a:lvl1pPr>
          </a:lstStyle>
          <a:p>
            <a:r>
              <a:rPr lang="it-IT" dirty="0"/>
              <a:t>Palermo</a:t>
            </a:r>
            <a:r>
              <a:rPr dirty="0"/>
              <a:t>, </a:t>
            </a:r>
            <a:r>
              <a:rPr lang="it-IT" dirty="0" err="1"/>
              <a:t>Italy</a:t>
            </a:r>
            <a:endParaRPr dirty="0"/>
          </a:p>
        </p:txBody>
      </p:sp>
      <p:sp>
        <p:nvSpPr>
          <p:cNvPr id="21" name="Company Name"/>
          <p:cNvSpPr txBox="1"/>
          <p:nvPr/>
        </p:nvSpPr>
        <p:spPr>
          <a:xfrm>
            <a:off x="2023558" y="4965099"/>
            <a:ext cx="5691687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indent="177800">
              <a:defRPr sz="3800">
                <a:latin typeface="Raleway Bold"/>
                <a:ea typeface="Raleway Bold"/>
                <a:cs typeface="Raleway Bold"/>
                <a:sym typeface="Raleway Bold"/>
              </a:defRPr>
            </a:lvl1pPr>
          </a:lstStyle>
          <a:p>
            <a:r>
              <a:rPr lang="it-IT" sz="3200" dirty="0"/>
              <a:t>MODART di Flavia Pinello</a:t>
            </a:r>
            <a:endParaRPr sz="3200" dirty="0"/>
          </a:p>
        </p:txBody>
      </p:sp>
    </p:spTree>
    <p:extLst>
      <p:ext uri="{BB962C8B-B14F-4D97-AF65-F5344CB8AC3E}">
        <p14:creationId xmlns:p14="http://schemas.microsoft.com/office/powerpoint/2010/main" val="4282583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310</Words>
  <Application>Microsoft Office PowerPoint</Application>
  <PresentationFormat>Widescreen</PresentationFormat>
  <Paragraphs>58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Raleway</vt:lpstr>
      <vt:lpstr>Raleway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 Pepe</dc:creator>
  <cp:lastModifiedBy>Sal Pepe</cp:lastModifiedBy>
  <cp:revision>3</cp:revision>
  <dcterms:created xsi:type="dcterms:W3CDTF">2019-06-12T09:55:05Z</dcterms:created>
  <dcterms:modified xsi:type="dcterms:W3CDTF">2019-06-12T09:56:36Z</dcterms:modified>
</cp:coreProperties>
</file>