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453" r:id="rId2"/>
    <p:sldId id="451" r:id="rId3"/>
    <p:sldId id="459" r:id="rId4"/>
    <p:sldId id="461" r:id="rId5"/>
    <p:sldId id="448" r:id="rId6"/>
    <p:sldId id="447" r:id="rId7"/>
    <p:sldId id="479" r:id="rId8"/>
    <p:sldId id="449" r:id="rId9"/>
    <p:sldId id="471" r:id="rId10"/>
    <p:sldId id="470" r:id="rId11"/>
    <p:sldId id="473" r:id="rId12"/>
    <p:sldId id="481" r:id="rId13"/>
    <p:sldId id="477" r:id="rId14"/>
    <p:sldId id="478" r:id="rId15"/>
  </p:sldIdLst>
  <p:sldSz cx="12192000" cy="6858000"/>
  <p:notesSz cx="6810375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454" autoAdjust="0"/>
  </p:normalViewPr>
  <p:slideViewPr>
    <p:cSldViewPr snapToGrid="0" snapToObjects="1">
      <p:cViewPr varScale="1">
        <p:scale>
          <a:sx n="90" d="100"/>
          <a:sy n="90" d="100"/>
        </p:scale>
        <p:origin x="8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8CAB58-1B6A-4B8F-8613-AB23A8B5857E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301AE3A-02F5-4C49-B0BB-9E3B8E3427EB}">
      <dgm:prSet custT="1"/>
      <dgm:spPr/>
      <dgm:t>
        <a:bodyPr/>
        <a:lstStyle/>
        <a:p>
          <a:pPr rtl="0"/>
          <a:endParaRPr lang="en-GB" sz="2400" noProof="0" dirty="0"/>
        </a:p>
      </dgm:t>
    </dgm:pt>
    <dgm:pt modelId="{BD4425FF-AB0F-4D02-AAD5-A3573B7325DF}" type="parTrans" cxnId="{B0ACA868-B9E8-4CC5-ADD9-52C66D18AAB3}">
      <dgm:prSet/>
      <dgm:spPr/>
      <dgm:t>
        <a:bodyPr/>
        <a:lstStyle/>
        <a:p>
          <a:endParaRPr lang="en-US"/>
        </a:p>
      </dgm:t>
    </dgm:pt>
    <dgm:pt modelId="{E0FB9A00-9E16-42A1-BC6F-5A0D9C873DA3}" type="sibTrans" cxnId="{B0ACA868-B9E8-4CC5-ADD9-52C66D18AAB3}">
      <dgm:prSet/>
      <dgm:spPr/>
      <dgm:t>
        <a:bodyPr/>
        <a:lstStyle/>
        <a:p>
          <a:endParaRPr lang="en-US"/>
        </a:p>
      </dgm:t>
    </dgm:pt>
    <dgm:pt modelId="{D96F8F3D-39B3-42CF-B940-0700E0C3880D}">
      <dgm:prSet custT="1"/>
      <dgm:spPr/>
      <dgm:t>
        <a:bodyPr/>
        <a:lstStyle/>
        <a:p>
          <a:pPr rtl="0"/>
          <a:r>
            <a:rPr lang="en-GB" sz="2400" b="0" i="1" noProof="0" dirty="0">
              <a:solidFill>
                <a:srgbClr val="00B050"/>
              </a:solidFill>
            </a:rPr>
            <a:t>Reconfiguration of industries with critical mass and geographic concentration –</a:t>
          </a:r>
          <a:r>
            <a:rPr lang="en-GB" sz="2400" b="0" noProof="0" dirty="0"/>
            <a:t> as agro-food, textiles and tourism</a:t>
          </a:r>
        </a:p>
      </dgm:t>
    </dgm:pt>
    <dgm:pt modelId="{327ACE67-E70F-4B71-B14F-0560040859C3}" type="parTrans" cxnId="{7465158E-C961-4495-954F-C09DE87CA242}">
      <dgm:prSet/>
      <dgm:spPr/>
      <dgm:t>
        <a:bodyPr/>
        <a:lstStyle/>
        <a:p>
          <a:endParaRPr lang="en-US"/>
        </a:p>
      </dgm:t>
    </dgm:pt>
    <dgm:pt modelId="{AD293826-5118-4FB1-A928-FA215A5812E1}" type="sibTrans" cxnId="{7465158E-C961-4495-954F-C09DE87CA242}">
      <dgm:prSet/>
      <dgm:spPr/>
      <dgm:t>
        <a:bodyPr/>
        <a:lstStyle/>
        <a:p>
          <a:endParaRPr lang="en-US"/>
        </a:p>
      </dgm:t>
    </dgm:pt>
    <dgm:pt modelId="{2AE75686-D5A5-4336-93DD-297A42C86B70}">
      <dgm:prSet custT="1"/>
      <dgm:spPr/>
      <dgm:t>
        <a:bodyPr/>
        <a:lstStyle/>
        <a:p>
          <a:pPr rtl="0"/>
          <a:r>
            <a:rPr lang="en-GB" sz="2400" b="0" i="1" noProof="0" dirty="0">
              <a:solidFill>
                <a:srgbClr val="00B050"/>
              </a:solidFill>
            </a:rPr>
            <a:t>Diversification of activities in “catalyst industries” </a:t>
          </a:r>
          <a:r>
            <a:rPr lang="en-GB" sz="2400" b="0" noProof="0" dirty="0"/>
            <a:t>– as biotechnologies and TIC</a:t>
          </a:r>
        </a:p>
      </dgm:t>
    </dgm:pt>
    <dgm:pt modelId="{226C24CD-37C5-462B-B4B7-AC01C888DF64}" type="parTrans" cxnId="{9F0E4A0B-0C53-44C7-BE6C-F146E6DF475D}">
      <dgm:prSet/>
      <dgm:spPr/>
      <dgm:t>
        <a:bodyPr/>
        <a:lstStyle/>
        <a:p>
          <a:endParaRPr lang="en-US"/>
        </a:p>
      </dgm:t>
    </dgm:pt>
    <dgm:pt modelId="{C7DE3011-C078-446E-92D7-137099FEB4F3}" type="sibTrans" cxnId="{9F0E4A0B-0C53-44C7-BE6C-F146E6DF475D}">
      <dgm:prSet/>
      <dgm:spPr/>
      <dgm:t>
        <a:bodyPr/>
        <a:lstStyle/>
        <a:p>
          <a:endParaRPr lang="en-US"/>
        </a:p>
      </dgm:t>
    </dgm:pt>
    <dgm:pt modelId="{6303232A-6F07-4A86-A33E-A58C64363B55}">
      <dgm:prSet custT="1"/>
      <dgm:spPr/>
      <dgm:t>
        <a:bodyPr/>
        <a:lstStyle/>
        <a:p>
          <a:pPr rtl="0"/>
          <a:r>
            <a:rPr lang="en-GB" sz="2400" b="0" i="1" noProof="0" dirty="0">
              <a:solidFill>
                <a:srgbClr val="00B050"/>
              </a:solidFill>
            </a:rPr>
            <a:t>Development of new activities</a:t>
          </a:r>
          <a:r>
            <a:rPr lang="en-GB" sz="2400" b="0" i="0" noProof="0" dirty="0"/>
            <a:t> </a:t>
          </a:r>
          <a:r>
            <a:rPr lang="en-GB" sz="2400" b="0" noProof="0" dirty="0"/>
            <a:t>– in fields like environment</a:t>
          </a:r>
        </a:p>
      </dgm:t>
    </dgm:pt>
    <dgm:pt modelId="{5A0CFBF0-8DB0-4194-BE05-56141BC6FA52}" type="parTrans" cxnId="{32CDAAF5-5FF2-4D08-9371-F9741CAAA95B}">
      <dgm:prSet/>
      <dgm:spPr/>
      <dgm:t>
        <a:bodyPr/>
        <a:lstStyle/>
        <a:p>
          <a:endParaRPr lang="en-US"/>
        </a:p>
      </dgm:t>
    </dgm:pt>
    <dgm:pt modelId="{7FC4DCC9-BCA3-46B6-9BA7-0A578681E57E}" type="sibTrans" cxnId="{32CDAAF5-5FF2-4D08-9371-F9741CAAA95B}">
      <dgm:prSet/>
      <dgm:spPr/>
      <dgm:t>
        <a:bodyPr/>
        <a:lstStyle/>
        <a:p>
          <a:endParaRPr lang="en-US"/>
        </a:p>
      </dgm:t>
    </dgm:pt>
    <dgm:pt modelId="{F3AC8688-2A99-49D8-8466-4385E01960BA}">
      <dgm:prSet custT="1"/>
      <dgm:spPr/>
      <dgm:t>
        <a:bodyPr/>
        <a:lstStyle/>
        <a:p>
          <a:r>
            <a:rPr lang="en-GB" sz="2400" noProof="0" dirty="0"/>
            <a:t>Change economic structure based on </a:t>
          </a:r>
          <a:r>
            <a:rPr lang="en-GB" sz="2400" i="1" noProof="0" dirty="0">
              <a:solidFill>
                <a:srgbClr val="C00000"/>
              </a:solidFill>
            </a:rPr>
            <a:t>small</a:t>
          </a:r>
          <a:r>
            <a:rPr lang="en-GB" sz="2400" i="1" baseline="0" noProof="0" dirty="0">
              <a:solidFill>
                <a:srgbClr val="C00000"/>
              </a:solidFill>
            </a:rPr>
            <a:t> added value industries </a:t>
          </a:r>
          <a:r>
            <a:rPr lang="en-GB" sz="2400" i="1" noProof="0" dirty="0">
              <a:solidFill>
                <a:srgbClr val="C00000"/>
              </a:solidFill>
            </a:rPr>
            <a:t>and low level of technology, </a:t>
          </a:r>
          <a:r>
            <a:rPr lang="en-GB" sz="2400" i="1" noProof="0" dirty="0">
              <a:solidFill>
                <a:schemeClr val="tx1"/>
              </a:solidFill>
            </a:rPr>
            <a:t>and </a:t>
          </a:r>
          <a:r>
            <a:rPr lang="en-GB" sz="2400" i="0" noProof="0" dirty="0">
              <a:solidFill>
                <a:schemeClr val="tx1"/>
              </a:solidFill>
            </a:rPr>
            <a:t>d</a:t>
          </a:r>
          <a:r>
            <a:rPr lang="en-GB" sz="2400" noProof="0" dirty="0"/>
            <a:t>evelopment based on </a:t>
          </a:r>
          <a:r>
            <a:rPr lang="en-GB" sz="2400" i="1" noProof="0" dirty="0">
              <a:solidFill>
                <a:srgbClr val="C00000"/>
              </a:solidFill>
            </a:rPr>
            <a:t>cheap cost of the work force and imported raw materials</a:t>
          </a:r>
        </a:p>
      </dgm:t>
    </dgm:pt>
    <dgm:pt modelId="{64FCCBA5-D9C8-4138-9329-161BF6B15AF3}" type="parTrans" cxnId="{F862A2A1-96AB-44A4-BCA9-2917250E0A45}">
      <dgm:prSet/>
      <dgm:spPr/>
      <dgm:t>
        <a:bodyPr/>
        <a:lstStyle/>
        <a:p>
          <a:endParaRPr lang="en-US"/>
        </a:p>
      </dgm:t>
    </dgm:pt>
    <dgm:pt modelId="{8AA9BDA9-1331-4F1D-92BE-BF144F0A7EDA}" type="sibTrans" cxnId="{F862A2A1-96AB-44A4-BCA9-2917250E0A45}">
      <dgm:prSet/>
      <dgm:spPr/>
      <dgm:t>
        <a:bodyPr/>
        <a:lstStyle/>
        <a:p>
          <a:endParaRPr lang="en-US"/>
        </a:p>
      </dgm:t>
    </dgm:pt>
    <dgm:pt modelId="{3CC4FA12-A4A8-4D05-8587-C417768BCDC0}" type="pres">
      <dgm:prSet presAssocID="{518CAB58-1B6A-4B8F-8613-AB23A8B5857E}" presName="compositeShape" presStyleCnt="0">
        <dgm:presLayoutVars>
          <dgm:chMax val="2"/>
          <dgm:dir/>
          <dgm:resizeHandles val="exact"/>
        </dgm:presLayoutVars>
      </dgm:prSet>
      <dgm:spPr/>
    </dgm:pt>
    <dgm:pt modelId="{C4505204-63DA-49B2-8AE0-B5008A420DEE}" type="pres">
      <dgm:prSet presAssocID="{518CAB58-1B6A-4B8F-8613-AB23A8B5857E}" presName="divider" presStyleLbl="fgShp" presStyleIdx="0" presStyleCnt="1"/>
      <dgm:spPr/>
    </dgm:pt>
    <dgm:pt modelId="{0B072A45-DB48-4CFE-AD25-14AFB87F43CC}" type="pres">
      <dgm:prSet presAssocID="{6301AE3A-02F5-4C49-B0BB-9E3B8E3427EB}" presName="downArrow" presStyleLbl="node1" presStyleIdx="0" presStyleCnt="2" custLinFactNeighborX="-7607"/>
      <dgm:spPr/>
    </dgm:pt>
    <dgm:pt modelId="{0C27FDFF-B375-44CB-A8FE-B202E3DC6643}" type="pres">
      <dgm:prSet presAssocID="{6301AE3A-02F5-4C49-B0BB-9E3B8E3427EB}" presName="downArrowText" presStyleLbl="revTx" presStyleIdx="0" presStyleCnt="2" custScaleX="162352" custLinFactNeighborX="-5714" custLinFactNeighborY="965">
        <dgm:presLayoutVars>
          <dgm:bulletEnabled val="1"/>
        </dgm:presLayoutVars>
      </dgm:prSet>
      <dgm:spPr/>
    </dgm:pt>
    <dgm:pt modelId="{5073F97B-CE6E-4445-A1E4-0AB9A0FF9030}" type="pres">
      <dgm:prSet presAssocID="{F3AC8688-2A99-49D8-8466-4385E01960BA}" presName="upArrow" presStyleLbl="node1" presStyleIdx="1" presStyleCnt="2"/>
      <dgm:spPr/>
    </dgm:pt>
    <dgm:pt modelId="{F5953EDB-7443-4434-AD70-572588D10F2D}" type="pres">
      <dgm:prSet presAssocID="{F3AC8688-2A99-49D8-8466-4385E01960BA}" presName="upArrowText" presStyleLbl="revTx" presStyleIdx="1" presStyleCnt="2" custScaleX="138786">
        <dgm:presLayoutVars>
          <dgm:bulletEnabled val="1"/>
        </dgm:presLayoutVars>
      </dgm:prSet>
      <dgm:spPr/>
    </dgm:pt>
  </dgm:ptLst>
  <dgm:cxnLst>
    <dgm:cxn modelId="{9F0E4A0B-0C53-44C7-BE6C-F146E6DF475D}" srcId="{6301AE3A-02F5-4C49-B0BB-9E3B8E3427EB}" destId="{2AE75686-D5A5-4336-93DD-297A42C86B70}" srcOrd="1" destOrd="0" parTransId="{226C24CD-37C5-462B-B4B7-AC01C888DF64}" sibTransId="{C7DE3011-C078-446E-92D7-137099FEB4F3}"/>
    <dgm:cxn modelId="{B1ADEA41-79A6-49EB-B6FD-12E727118328}" type="presOf" srcId="{2AE75686-D5A5-4336-93DD-297A42C86B70}" destId="{0C27FDFF-B375-44CB-A8FE-B202E3DC6643}" srcOrd="0" destOrd="2" presId="urn:microsoft.com/office/officeart/2005/8/layout/arrow3"/>
    <dgm:cxn modelId="{7CAD0D48-626B-46F0-B3A8-E4FEA48FEF1D}" type="presOf" srcId="{6303232A-6F07-4A86-A33E-A58C64363B55}" destId="{0C27FDFF-B375-44CB-A8FE-B202E3DC6643}" srcOrd="0" destOrd="3" presId="urn:microsoft.com/office/officeart/2005/8/layout/arrow3"/>
    <dgm:cxn modelId="{B0ACA868-B9E8-4CC5-ADD9-52C66D18AAB3}" srcId="{518CAB58-1B6A-4B8F-8613-AB23A8B5857E}" destId="{6301AE3A-02F5-4C49-B0BB-9E3B8E3427EB}" srcOrd="0" destOrd="0" parTransId="{BD4425FF-AB0F-4D02-AAD5-A3573B7325DF}" sibTransId="{E0FB9A00-9E16-42A1-BC6F-5A0D9C873DA3}"/>
    <dgm:cxn modelId="{7465158E-C961-4495-954F-C09DE87CA242}" srcId="{6301AE3A-02F5-4C49-B0BB-9E3B8E3427EB}" destId="{D96F8F3D-39B3-42CF-B940-0700E0C3880D}" srcOrd="0" destOrd="0" parTransId="{327ACE67-E70F-4B71-B14F-0560040859C3}" sibTransId="{AD293826-5118-4FB1-A928-FA215A5812E1}"/>
    <dgm:cxn modelId="{F862A2A1-96AB-44A4-BCA9-2917250E0A45}" srcId="{518CAB58-1B6A-4B8F-8613-AB23A8B5857E}" destId="{F3AC8688-2A99-49D8-8466-4385E01960BA}" srcOrd="1" destOrd="0" parTransId="{64FCCBA5-D9C8-4138-9329-161BF6B15AF3}" sibTransId="{8AA9BDA9-1331-4F1D-92BE-BF144F0A7EDA}"/>
    <dgm:cxn modelId="{1E32A4DA-C58A-4520-8413-368A10527F0C}" type="presOf" srcId="{518CAB58-1B6A-4B8F-8613-AB23A8B5857E}" destId="{3CC4FA12-A4A8-4D05-8587-C417768BCDC0}" srcOrd="0" destOrd="0" presId="urn:microsoft.com/office/officeart/2005/8/layout/arrow3"/>
    <dgm:cxn modelId="{0FD212F1-7893-49F4-ADA0-B3DFE2EE115F}" type="presOf" srcId="{D96F8F3D-39B3-42CF-B940-0700E0C3880D}" destId="{0C27FDFF-B375-44CB-A8FE-B202E3DC6643}" srcOrd="0" destOrd="1" presId="urn:microsoft.com/office/officeart/2005/8/layout/arrow3"/>
    <dgm:cxn modelId="{32CDAAF5-5FF2-4D08-9371-F9741CAAA95B}" srcId="{6301AE3A-02F5-4C49-B0BB-9E3B8E3427EB}" destId="{6303232A-6F07-4A86-A33E-A58C64363B55}" srcOrd="2" destOrd="0" parTransId="{5A0CFBF0-8DB0-4194-BE05-56141BC6FA52}" sibTransId="{7FC4DCC9-BCA3-46B6-9BA7-0A578681E57E}"/>
    <dgm:cxn modelId="{767334F9-F552-4D46-9878-45CA797B9B8E}" type="presOf" srcId="{6301AE3A-02F5-4C49-B0BB-9E3B8E3427EB}" destId="{0C27FDFF-B375-44CB-A8FE-B202E3DC6643}" srcOrd="0" destOrd="0" presId="urn:microsoft.com/office/officeart/2005/8/layout/arrow3"/>
    <dgm:cxn modelId="{8CEABAF9-021B-413F-BE89-45A7956580A3}" type="presOf" srcId="{F3AC8688-2A99-49D8-8466-4385E01960BA}" destId="{F5953EDB-7443-4434-AD70-572588D10F2D}" srcOrd="0" destOrd="0" presId="urn:microsoft.com/office/officeart/2005/8/layout/arrow3"/>
    <dgm:cxn modelId="{E00322C9-8F07-4C67-A856-D421B3515344}" type="presParOf" srcId="{3CC4FA12-A4A8-4D05-8587-C417768BCDC0}" destId="{C4505204-63DA-49B2-8AE0-B5008A420DEE}" srcOrd="0" destOrd="0" presId="urn:microsoft.com/office/officeart/2005/8/layout/arrow3"/>
    <dgm:cxn modelId="{06BC21E5-53B0-4262-B97A-493DFC846B51}" type="presParOf" srcId="{3CC4FA12-A4A8-4D05-8587-C417768BCDC0}" destId="{0B072A45-DB48-4CFE-AD25-14AFB87F43CC}" srcOrd="1" destOrd="0" presId="urn:microsoft.com/office/officeart/2005/8/layout/arrow3"/>
    <dgm:cxn modelId="{4B20C89B-A65E-4AE4-B243-152B41714392}" type="presParOf" srcId="{3CC4FA12-A4A8-4D05-8587-C417768BCDC0}" destId="{0C27FDFF-B375-44CB-A8FE-B202E3DC6643}" srcOrd="2" destOrd="0" presId="urn:microsoft.com/office/officeart/2005/8/layout/arrow3"/>
    <dgm:cxn modelId="{6A71DECB-E00E-448F-A2F8-485051ACBEB6}" type="presParOf" srcId="{3CC4FA12-A4A8-4D05-8587-C417768BCDC0}" destId="{5073F97B-CE6E-4445-A1E4-0AB9A0FF9030}" srcOrd="3" destOrd="0" presId="urn:microsoft.com/office/officeart/2005/8/layout/arrow3"/>
    <dgm:cxn modelId="{BE780117-6328-467B-B871-99508585D9B3}" type="presParOf" srcId="{3CC4FA12-A4A8-4D05-8587-C417768BCDC0}" destId="{F5953EDB-7443-4434-AD70-572588D10F2D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CB17E9-2970-47A2-A971-93CE820542E9}" type="doc">
      <dgm:prSet loTypeId="urn:microsoft.com/office/officeart/2005/8/layout/lProcess2" loCatId="relationship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BD2B779A-A037-41A4-B3BD-63594B8016AA}">
      <dgm:prSet/>
      <dgm:spPr/>
      <dgm:t>
        <a:bodyPr/>
        <a:lstStyle/>
        <a:p>
          <a:pPr rtl="0"/>
          <a:r>
            <a:rPr lang="en-US">
              <a:latin typeface="Arial Hebrew Scholar" charset="-79"/>
              <a:ea typeface="Arial Hebrew Scholar" charset="-79"/>
              <a:cs typeface="Arial Hebrew Scholar" charset="-79"/>
            </a:rPr>
            <a:t>Main areas - RIS3</a:t>
          </a:r>
          <a:endParaRPr lang="en-US" dirty="0">
            <a:latin typeface="Arial Hebrew Scholar" charset="-79"/>
            <a:ea typeface="Arial Hebrew Scholar" charset="-79"/>
            <a:cs typeface="Arial Hebrew Scholar" charset="-79"/>
          </a:endParaRPr>
        </a:p>
      </dgm:t>
    </dgm:pt>
    <dgm:pt modelId="{B899423E-8C71-4257-AF63-448F831FA3D4}" type="parTrans" cxnId="{9BBF9FFA-3491-4F99-B873-CBD80F33C7BB}">
      <dgm:prSet/>
      <dgm:spPr/>
      <dgm:t>
        <a:bodyPr/>
        <a:lstStyle/>
        <a:p>
          <a:endParaRPr lang="en-US"/>
        </a:p>
      </dgm:t>
    </dgm:pt>
    <dgm:pt modelId="{2AE67EE8-9DCB-4C68-B254-13CE9C4DC460}" type="sibTrans" cxnId="{9BBF9FFA-3491-4F99-B873-CBD80F33C7BB}">
      <dgm:prSet/>
      <dgm:spPr/>
      <dgm:t>
        <a:bodyPr/>
        <a:lstStyle/>
        <a:p>
          <a:endParaRPr lang="en-US"/>
        </a:p>
      </dgm:t>
    </dgm:pt>
    <dgm:pt modelId="{CF6F36B2-4452-4E93-A265-43FCBCAE5120}">
      <dgm:prSet custT="1"/>
      <dgm:spPr/>
      <dgm:t>
        <a:bodyPr/>
        <a:lstStyle/>
        <a:p>
          <a:pPr rtl="0"/>
          <a:r>
            <a:rPr lang="en-US" sz="1800" b="1" dirty="0">
              <a:latin typeface="Arial Hebrew Scholar" charset="-79"/>
              <a:ea typeface="Arial Hebrew Scholar" charset="-79"/>
              <a:cs typeface="Arial Hebrew Scholar" charset="-79"/>
            </a:rPr>
            <a:t>Agro-food</a:t>
          </a:r>
          <a:endParaRPr lang="en-US" sz="1800" dirty="0">
            <a:latin typeface="Arial Hebrew Scholar" charset="-79"/>
            <a:ea typeface="Arial Hebrew Scholar" charset="-79"/>
            <a:cs typeface="Arial Hebrew Scholar" charset="-79"/>
          </a:endParaRPr>
        </a:p>
      </dgm:t>
    </dgm:pt>
    <dgm:pt modelId="{FD20C2D4-59F0-40D4-BC53-2FE9C91E278B}" type="parTrans" cxnId="{5E44E57A-22E7-47F2-A357-1621E1DF17C4}">
      <dgm:prSet/>
      <dgm:spPr/>
      <dgm:t>
        <a:bodyPr/>
        <a:lstStyle/>
        <a:p>
          <a:endParaRPr lang="en-US"/>
        </a:p>
      </dgm:t>
    </dgm:pt>
    <dgm:pt modelId="{3429003E-4639-47DC-9E5C-528D93F859A1}" type="sibTrans" cxnId="{5E44E57A-22E7-47F2-A357-1621E1DF17C4}">
      <dgm:prSet/>
      <dgm:spPr/>
      <dgm:t>
        <a:bodyPr/>
        <a:lstStyle/>
        <a:p>
          <a:endParaRPr lang="en-US"/>
        </a:p>
      </dgm:t>
    </dgm:pt>
    <dgm:pt modelId="{4C8FFBAB-094A-483E-B90F-A9D3CD4EE21D}">
      <dgm:prSet custT="1"/>
      <dgm:spPr/>
      <dgm:t>
        <a:bodyPr/>
        <a:lstStyle/>
        <a:p>
          <a:pPr rtl="0"/>
          <a:r>
            <a:rPr lang="en-US" sz="1800" b="1" dirty="0">
              <a:latin typeface="Arial Hebrew Scholar" charset="-79"/>
              <a:ea typeface="Arial Hebrew Scholar" charset="-79"/>
              <a:cs typeface="Arial Hebrew Scholar" charset="-79"/>
            </a:rPr>
            <a:t>Textile &amp; New materials</a:t>
          </a:r>
          <a:endParaRPr lang="en-US" sz="1800" dirty="0">
            <a:latin typeface="Arial Hebrew Scholar" charset="-79"/>
            <a:ea typeface="Arial Hebrew Scholar" charset="-79"/>
            <a:cs typeface="Arial Hebrew Scholar" charset="-79"/>
          </a:endParaRPr>
        </a:p>
      </dgm:t>
    </dgm:pt>
    <dgm:pt modelId="{E345BE2C-FF78-4F7F-AC6C-5A2793089104}" type="parTrans" cxnId="{AD7C4710-8BBD-43AC-B025-27976CA57C80}">
      <dgm:prSet/>
      <dgm:spPr/>
      <dgm:t>
        <a:bodyPr/>
        <a:lstStyle/>
        <a:p>
          <a:endParaRPr lang="en-US"/>
        </a:p>
      </dgm:t>
    </dgm:pt>
    <dgm:pt modelId="{AF161589-D984-4E57-A4E8-BEEE5FE5990F}" type="sibTrans" cxnId="{AD7C4710-8BBD-43AC-B025-27976CA57C80}">
      <dgm:prSet/>
      <dgm:spPr/>
      <dgm:t>
        <a:bodyPr/>
        <a:lstStyle/>
        <a:p>
          <a:endParaRPr lang="en-US"/>
        </a:p>
      </dgm:t>
    </dgm:pt>
    <dgm:pt modelId="{E91B041C-51A5-4F5D-85A1-538FAEBF8A85}">
      <dgm:prSet custT="1"/>
      <dgm:spPr/>
      <dgm:t>
        <a:bodyPr/>
        <a:lstStyle/>
        <a:p>
          <a:pPr rtl="0"/>
          <a:r>
            <a:rPr lang="en-US" sz="1800" b="1" dirty="0">
              <a:latin typeface="Arial Hebrew Scholar" charset="-79"/>
              <a:ea typeface="Arial Hebrew Scholar" charset="-79"/>
              <a:cs typeface="Arial Hebrew Scholar" charset="-79"/>
            </a:rPr>
            <a:t>ITC</a:t>
          </a:r>
          <a:endParaRPr lang="en-US" sz="1800" dirty="0">
            <a:latin typeface="Arial Hebrew Scholar" charset="-79"/>
            <a:ea typeface="Arial Hebrew Scholar" charset="-79"/>
            <a:cs typeface="Arial Hebrew Scholar" charset="-79"/>
          </a:endParaRPr>
        </a:p>
      </dgm:t>
    </dgm:pt>
    <dgm:pt modelId="{7B533139-7C98-4E86-8C87-D21415AFE3FF}" type="parTrans" cxnId="{DFFA72F1-E666-4BFE-9944-825835A9B3E4}">
      <dgm:prSet/>
      <dgm:spPr/>
      <dgm:t>
        <a:bodyPr/>
        <a:lstStyle/>
        <a:p>
          <a:endParaRPr lang="en-US"/>
        </a:p>
      </dgm:t>
    </dgm:pt>
    <dgm:pt modelId="{5C89AF54-D343-49BE-978B-CB2A42A0242D}" type="sibTrans" cxnId="{DFFA72F1-E666-4BFE-9944-825835A9B3E4}">
      <dgm:prSet/>
      <dgm:spPr/>
      <dgm:t>
        <a:bodyPr/>
        <a:lstStyle/>
        <a:p>
          <a:endParaRPr lang="en-US"/>
        </a:p>
      </dgm:t>
    </dgm:pt>
    <dgm:pt modelId="{08A7B147-6D24-4C0C-BB33-37A262B3F23A}">
      <dgm:prSet custT="1"/>
      <dgm:spPr/>
      <dgm:t>
        <a:bodyPr/>
        <a:lstStyle/>
        <a:p>
          <a:pPr rtl="0"/>
          <a:r>
            <a:rPr lang="en-US" sz="1600" b="1" dirty="0">
              <a:latin typeface="Arial Hebrew Scholar" charset="-79"/>
              <a:ea typeface="Arial Hebrew Scholar" charset="-79"/>
              <a:cs typeface="Arial Hebrew Scholar" charset="-79"/>
            </a:rPr>
            <a:t>Biotechnologies</a:t>
          </a:r>
          <a:r>
            <a:rPr lang="en-US" sz="1800" b="1" dirty="0">
              <a:latin typeface="Arial Hebrew Scholar" charset="-79"/>
              <a:ea typeface="Arial Hebrew Scholar" charset="-79"/>
              <a:cs typeface="Arial Hebrew Scholar" charset="-79"/>
            </a:rPr>
            <a:t> </a:t>
          </a:r>
          <a:endParaRPr lang="en-US" sz="1800" dirty="0">
            <a:latin typeface="Arial Hebrew Scholar" charset="-79"/>
            <a:ea typeface="Arial Hebrew Scholar" charset="-79"/>
            <a:cs typeface="Arial Hebrew Scholar" charset="-79"/>
          </a:endParaRPr>
        </a:p>
      </dgm:t>
    </dgm:pt>
    <dgm:pt modelId="{1E66D05B-6E78-479C-9D0B-02C3E4164D22}" type="parTrans" cxnId="{9683C627-261E-49B6-8540-6A6CBC0D7771}">
      <dgm:prSet/>
      <dgm:spPr/>
      <dgm:t>
        <a:bodyPr/>
        <a:lstStyle/>
        <a:p>
          <a:endParaRPr lang="en-US"/>
        </a:p>
      </dgm:t>
    </dgm:pt>
    <dgm:pt modelId="{8B1DE00B-8DA3-4DA6-B774-3DD668E4326E}" type="sibTrans" cxnId="{9683C627-261E-49B6-8540-6A6CBC0D7771}">
      <dgm:prSet/>
      <dgm:spPr/>
      <dgm:t>
        <a:bodyPr/>
        <a:lstStyle/>
        <a:p>
          <a:endParaRPr lang="en-US"/>
        </a:p>
      </dgm:t>
    </dgm:pt>
    <dgm:pt modelId="{43E71446-B784-4689-A888-346401C95118}">
      <dgm:prSet/>
      <dgm:spPr/>
      <dgm:t>
        <a:bodyPr/>
        <a:lstStyle/>
        <a:p>
          <a:pPr rtl="0"/>
          <a:r>
            <a:rPr lang="en-US">
              <a:latin typeface="Arial Hebrew Scholar" charset="-79"/>
              <a:ea typeface="Arial Hebrew Scholar" charset="-79"/>
              <a:cs typeface="Arial Hebrew Scholar" charset="-79"/>
            </a:rPr>
            <a:t>Horizontal priorities</a:t>
          </a:r>
          <a:endParaRPr lang="en-US" dirty="0">
            <a:latin typeface="Arial Hebrew Scholar" charset="-79"/>
            <a:ea typeface="Arial Hebrew Scholar" charset="-79"/>
            <a:cs typeface="Arial Hebrew Scholar" charset="-79"/>
          </a:endParaRPr>
        </a:p>
      </dgm:t>
    </dgm:pt>
    <dgm:pt modelId="{83FA0F88-0A78-4614-8E48-4A147C582A1D}" type="parTrans" cxnId="{86A1A0AE-168A-4FDA-858E-015FA697B512}">
      <dgm:prSet/>
      <dgm:spPr/>
      <dgm:t>
        <a:bodyPr/>
        <a:lstStyle/>
        <a:p>
          <a:endParaRPr lang="en-US"/>
        </a:p>
      </dgm:t>
    </dgm:pt>
    <dgm:pt modelId="{718FA8C4-E58E-4822-BD28-B6F431D99B01}" type="sibTrans" cxnId="{86A1A0AE-168A-4FDA-858E-015FA697B512}">
      <dgm:prSet/>
      <dgm:spPr/>
      <dgm:t>
        <a:bodyPr/>
        <a:lstStyle/>
        <a:p>
          <a:endParaRPr lang="en-US"/>
        </a:p>
      </dgm:t>
    </dgm:pt>
    <dgm:pt modelId="{5E28A54C-45BC-4B3F-8CF1-F9A742A65D4E}">
      <dgm:prSet custT="1"/>
      <dgm:spPr/>
      <dgm:t>
        <a:bodyPr/>
        <a:lstStyle/>
        <a:p>
          <a:pPr rtl="0"/>
          <a:r>
            <a:rPr lang="en-GB" sz="2000" b="1" noProof="0"/>
            <a:t>Develop RDI competences</a:t>
          </a:r>
          <a:endParaRPr lang="en-GB" sz="2000" noProof="0" dirty="0">
            <a:latin typeface="Arial Hebrew Scholar" charset="-79"/>
            <a:ea typeface="Arial Hebrew Scholar" charset="-79"/>
            <a:cs typeface="Arial Hebrew Scholar" charset="-79"/>
          </a:endParaRPr>
        </a:p>
      </dgm:t>
    </dgm:pt>
    <dgm:pt modelId="{E916ACFF-6965-407E-A963-ABD6D3BA55E2}" type="parTrans" cxnId="{FCB8AA3F-A032-4DE0-A9E9-6053497EBBAC}">
      <dgm:prSet/>
      <dgm:spPr/>
      <dgm:t>
        <a:bodyPr/>
        <a:lstStyle/>
        <a:p>
          <a:endParaRPr lang="en-US"/>
        </a:p>
      </dgm:t>
    </dgm:pt>
    <dgm:pt modelId="{FD5A711B-6AC7-44A0-A326-623DCA5A77F6}" type="sibTrans" cxnId="{FCB8AA3F-A032-4DE0-A9E9-6053497EBBAC}">
      <dgm:prSet/>
      <dgm:spPr/>
      <dgm:t>
        <a:bodyPr/>
        <a:lstStyle/>
        <a:p>
          <a:endParaRPr lang="en-US"/>
        </a:p>
      </dgm:t>
    </dgm:pt>
    <dgm:pt modelId="{A9068743-FD58-4638-B50C-9A93F45E0EA9}">
      <dgm:prSet/>
      <dgm:spPr/>
      <dgm:t>
        <a:bodyPr/>
        <a:lstStyle/>
        <a:p>
          <a:pPr rtl="0"/>
          <a:r>
            <a:rPr lang="en-GB" b="1" noProof="0"/>
            <a:t>Support innovative companies</a:t>
          </a:r>
          <a:endParaRPr lang="en-GB" noProof="0" dirty="0">
            <a:latin typeface="Arial Hebrew Scholar" charset="-79"/>
            <a:ea typeface="Arial Hebrew Scholar" charset="-79"/>
            <a:cs typeface="Arial Hebrew Scholar" charset="-79"/>
          </a:endParaRPr>
        </a:p>
      </dgm:t>
    </dgm:pt>
    <dgm:pt modelId="{8EAF552D-50E6-413B-A450-D2A1504DD6EE}" type="parTrans" cxnId="{B1BB6B01-5332-4FA1-B68F-A029B30EB2F5}">
      <dgm:prSet/>
      <dgm:spPr/>
      <dgm:t>
        <a:bodyPr/>
        <a:lstStyle/>
        <a:p>
          <a:endParaRPr lang="en-US"/>
        </a:p>
      </dgm:t>
    </dgm:pt>
    <dgm:pt modelId="{27D15436-42B9-43A6-A9ED-35BEE7FD93B0}" type="sibTrans" cxnId="{B1BB6B01-5332-4FA1-B68F-A029B30EB2F5}">
      <dgm:prSet/>
      <dgm:spPr/>
      <dgm:t>
        <a:bodyPr/>
        <a:lstStyle/>
        <a:p>
          <a:endParaRPr lang="en-US"/>
        </a:p>
      </dgm:t>
    </dgm:pt>
    <dgm:pt modelId="{F110320A-0D86-4C0C-BF0F-1E62CF931129}">
      <dgm:prSet/>
      <dgm:spPr/>
      <dgm:t>
        <a:bodyPr/>
        <a:lstStyle/>
        <a:p>
          <a:pPr rtl="0"/>
          <a:r>
            <a:rPr lang="en-GB" b="1" noProof="0"/>
            <a:t>Support cluster and internationalisation initiatives</a:t>
          </a:r>
          <a:endParaRPr lang="en-GB" noProof="0" dirty="0">
            <a:latin typeface="Arial Hebrew Scholar" charset="-79"/>
            <a:ea typeface="Arial Hebrew Scholar" charset="-79"/>
            <a:cs typeface="Arial Hebrew Scholar" charset="-79"/>
          </a:endParaRPr>
        </a:p>
      </dgm:t>
    </dgm:pt>
    <dgm:pt modelId="{9C2CECCD-B5DA-4B09-96F6-AA9204256B6F}" type="parTrans" cxnId="{2771916B-F5FF-42B7-A4C4-187FC20559F4}">
      <dgm:prSet/>
      <dgm:spPr/>
      <dgm:t>
        <a:bodyPr/>
        <a:lstStyle/>
        <a:p>
          <a:endParaRPr lang="en-US"/>
        </a:p>
      </dgm:t>
    </dgm:pt>
    <dgm:pt modelId="{1D706F91-E139-4C16-AA22-EA176F362395}" type="sibTrans" cxnId="{2771916B-F5FF-42B7-A4C4-187FC20559F4}">
      <dgm:prSet/>
      <dgm:spPr/>
      <dgm:t>
        <a:bodyPr/>
        <a:lstStyle/>
        <a:p>
          <a:endParaRPr lang="en-US"/>
        </a:p>
      </dgm:t>
    </dgm:pt>
    <dgm:pt modelId="{C1CF2FC7-C151-4E81-AAF8-0A539CFD0AEC}">
      <dgm:prSet/>
      <dgm:spPr/>
      <dgm:t>
        <a:bodyPr/>
        <a:lstStyle/>
        <a:p>
          <a:pPr rtl="0"/>
          <a:r>
            <a:rPr lang="en-GB" b="1" noProof="0"/>
            <a:t>Technical assistance</a:t>
          </a:r>
          <a:endParaRPr lang="en-GB" noProof="0" dirty="0">
            <a:latin typeface="Arial Hebrew Scholar" charset="-79"/>
            <a:ea typeface="Arial Hebrew Scholar" charset="-79"/>
            <a:cs typeface="Arial Hebrew Scholar" charset="-79"/>
          </a:endParaRPr>
        </a:p>
      </dgm:t>
    </dgm:pt>
    <dgm:pt modelId="{2204C163-C6CB-4C87-8E06-4E0AD74B2D1D}" type="parTrans" cxnId="{76AD9D35-89EE-4308-98F8-0A7CA60D5801}">
      <dgm:prSet/>
      <dgm:spPr/>
      <dgm:t>
        <a:bodyPr/>
        <a:lstStyle/>
        <a:p>
          <a:endParaRPr lang="en-US"/>
        </a:p>
      </dgm:t>
    </dgm:pt>
    <dgm:pt modelId="{6CF1095E-DF08-4784-BD30-81C325C90722}" type="sibTrans" cxnId="{76AD9D35-89EE-4308-98F8-0A7CA60D5801}">
      <dgm:prSet/>
      <dgm:spPr/>
      <dgm:t>
        <a:bodyPr/>
        <a:lstStyle/>
        <a:p>
          <a:endParaRPr lang="en-US"/>
        </a:p>
      </dgm:t>
    </dgm:pt>
    <dgm:pt modelId="{57924D04-3DDC-48CB-8484-73C4998A1BF6}">
      <dgm:prSet custT="1"/>
      <dgm:spPr/>
      <dgm:t>
        <a:bodyPr/>
        <a:lstStyle/>
        <a:p>
          <a:pPr rtl="0"/>
          <a:r>
            <a:rPr lang="en-US" sz="1800" b="1" dirty="0">
              <a:latin typeface="Arial Hebrew Scholar" charset="-79"/>
              <a:ea typeface="Arial Hebrew Scholar" charset="-79"/>
              <a:cs typeface="Arial Hebrew Scholar" charset="-79"/>
            </a:rPr>
            <a:t>Healthy ageing &amp; living</a:t>
          </a:r>
        </a:p>
      </dgm:t>
    </dgm:pt>
    <dgm:pt modelId="{05F82B7F-9632-46E9-8199-CAEE2A5F63F7}" type="parTrans" cxnId="{82470F75-F79B-4299-98FC-0AB4E0AA5FF0}">
      <dgm:prSet/>
      <dgm:spPr/>
      <dgm:t>
        <a:bodyPr/>
        <a:lstStyle/>
        <a:p>
          <a:endParaRPr lang="en-US"/>
        </a:p>
      </dgm:t>
    </dgm:pt>
    <dgm:pt modelId="{3162E9D6-75E9-4B9D-95A2-FCD867176690}" type="sibTrans" cxnId="{82470F75-F79B-4299-98FC-0AB4E0AA5FF0}">
      <dgm:prSet/>
      <dgm:spPr/>
      <dgm:t>
        <a:bodyPr/>
        <a:lstStyle/>
        <a:p>
          <a:endParaRPr lang="en-US"/>
        </a:p>
      </dgm:t>
    </dgm:pt>
    <dgm:pt modelId="{36459554-1905-4FBB-9B86-7561584F0DB1}">
      <dgm:prSet custT="1"/>
      <dgm:spPr/>
      <dgm:t>
        <a:bodyPr/>
        <a:lstStyle/>
        <a:p>
          <a:pPr rtl="0"/>
          <a:r>
            <a:rPr lang="en-US" sz="1800" b="1" dirty="0">
              <a:latin typeface="Arial Hebrew Scholar" charset="-79"/>
              <a:ea typeface="Arial Hebrew Scholar" charset="-79"/>
              <a:cs typeface="Arial Hebrew Scholar" charset="-79"/>
            </a:rPr>
            <a:t>Environment</a:t>
          </a:r>
        </a:p>
      </dgm:t>
    </dgm:pt>
    <dgm:pt modelId="{26A112D8-7B56-4772-8BDD-82A1F568FC0B}" type="parTrans" cxnId="{53B13182-2A27-4F57-AFB8-AA9B0DEE736A}">
      <dgm:prSet/>
      <dgm:spPr/>
      <dgm:t>
        <a:bodyPr/>
        <a:lstStyle/>
        <a:p>
          <a:endParaRPr lang="en-US"/>
        </a:p>
      </dgm:t>
    </dgm:pt>
    <dgm:pt modelId="{CB14A40A-1779-47DB-9468-9E88664E7C4F}" type="sibTrans" cxnId="{53B13182-2A27-4F57-AFB8-AA9B0DEE736A}">
      <dgm:prSet/>
      <dgm:spPr/>
      <dgm:t>
        <a:bodyPr/>
        <a:lstStyle/>
        <a:p>
          <a:endParaRPr lang="en-US"/>
        </a:p>
      </dgm:t>
    </dgm:pt>
    <dgm:pt modelId="{01E21262-8218-4C14-B112-F0574376EF28}" type="pres">
      <dgm:prSet presAssocID="{E8CB17E9-2970-47A2-A971-93CE820542E9}" presName="theList" presStyleCnt="0">
        <dgm:presLayoutVars>
          <dgm:dir/>
          <dgm:animLvl val="lvl"/>
          <dgm:resizeHandles val="exact"/>
        </dgm:presLayoutVars>
      </dgm:prSet>
      <dgm:spPr/>
    </dgm:pt>
    <dgm:pt modelId="{6FA5F99A-8FDC-42A9-9255-568CB14EFAB3}" type="pres">
      <dgm:prSet presAssocID="{BD2B779A-A037-41A4-B3BD-63594B8016AA}" presName="compNode" presStyleCnt="0"/>
      <dgm:spPr/>
    </dgm:pt>
    <dgm:pt modelId="{20638825-65B4-442B-B828-F38A152C1218}" type="pres">
      <dgm:prSet presAssocID="{BD2B779A-A037-41A4-B3BD-63594B8016AA}" presName="aNode" presStyleLbl="bgShp" presStyleIdx="0" presStyleCnt="2"/>
      <dgm:spPr/>
    </dgm:pt>
    <dgm:pt modelId="{1A4C7C3F-259C-4176-AABD-461D176FC008}" type="pres">
      <dgm:prSet presAssocID="{BD2B779A-A037-41A4-B3BD-63594B8016AA}" presName="textNode" presStyleLbl="bgShp" presStyleIdx="0" presStyleCnt="2"/>
      <dgm:spPr/>
    </dgm:pt>
    <dgm:pt modelId="{F5FF3A37-772D-4656-B535-99AA017DC2D2}" type="pres">
      <dgm:prSet presAssocID="{BD2B779A-A037-41A4-B3BD-63594B8016AA}" presName="compChildNode" presStyleCnt="0"/>
      <dgm:spPr/>
    </dgm:pt>
    <dgm:pt modelId="{F892125A-57CF-424B-82E3-ECAE239C5BC5}" type="pres">
      <dgm:prSet presAssocID="{BD2B779A-A037-41A4-B3BD-63594B8016AA}" presName="theInnerList" presStyleCnt="0"/>
      <dgm:spPr/>
    </dgm:pt>
    <dgm:pt modelId="{5DF49594-DDA5-448B-93B4-93BCFAEC2BF1}" type="pres">
      <dgm:prSet presAssocID="{CF6F36B2-4452-4E93-A265-43FCBCAE5120}" presName="childNode" presStyleLbl="node1" presStyleIdx="0" presStyleCnt="10">
        <dgm:presLayoutVars>
          <dgm:bulletEnabled val="1"/>
        </dgm:presLayoutVars>
      </dgm:prSet>
      <dgm:spPr/>
    </dgm:pt>
    <dgm:pt modelId="{97F540D8-0D56-4D6A-A94E-D9730DB48D18}" type="pres">
      <dgm:prSet presAssocID="{CF6F36B2-4452-4E93-A265-43FCBCAE5120}" presName="aSpace2" presStyleCnt="0"/>
      <dgm:spPr/>
    </dgm:pt>
    <dgm:pt modelId="{1D531CED-CB3E-4801-9570-543FCA9A0491}" type="pres">
      <dgm:prSet presAssocID="{4C8FFBAB-094A-483E-B90F-A9D3CD4EE21D}" presName="childNode" presStyleLbl="node1" presStyleIdx="1" presStyleCnt="10">
        <dgm:presLayoutVars>
          <dgm:bulletEnabled val="1"/>
        </dgm:presLayoutVars>
      </dgm:prSet>
      <dgm:spPr/>
    </dgm:pt>
    <dgm:pt modelId="{778DD1DE-298C-46E9-B587-9059BD3567E8}" type="pres">
      <dgm:prSet presAssocID="{4C8FFBAB-094A-483E-B90F-A9D3CD4EE21D}" presName="aSpace2" presStyleCnt="0"/>
      <dgm:spPr/>
    </dgm:pt>
    <dgm:pt modelId="{1749E788-4353-4094-9F58-0A7FED21C4C0}" type="pres">
      <dgm:prSet presAssocID="{E91B041C-51A5-4F5D-85A1-538FAEBF8A85}" presName="childNode" presStyleLbl="node1" presStyleIdx="2" presStyleCnt="10">
        <dgm:presLayoutVars>
          <dgm:bulletEnabled val="1"/>
        </dgm:presLayoutVars>
      </dgm:prSet>
      <dgm:spPr/>
    </dgm:pt>
    <dgm:pt modelId="{84D2F967-285C-4CDB-B75A-1D50E030B2F1}" type="pres">
      <dgm:prSet presAssocID="{E91B041C-51A5-4F5D-85A1-538FAEBF8A85}" presName="aSpace2" presStyleCnt="0"/>
      <dgm:spPr/>
    </dgm:pt>
    <dgm:pt modelId="{20399D5E-7B2D-4297-B586-7C6E52E69A48}" type="pres">
      <dgm:prSet presAssocID="{08A7B147-6D24-4C0C-BB33-37A262B3F23A}" presName="childNode" presStyleLbl="node1" presStyleIdx="3" presStyleCnt="10">
        <dgm:presLayoutVars>
          <dgm:bulletEnabled val="1"/>
        </dgm:presLayoutVars>
      </dgm:prSet>
      <dgm:spPr/>
    </dgm:pt>
    <dgm:pt modelId="{599908A0-6145-4919-B57E-725A766F8789}" type="pres">
      <dgm:prSet presAssocID="{08A7B147-6D24-4C0C-BB33-37A262B3F23A}" presName="aSpace2" presStyleCnt="0"/>
      <dgm:spPr/>
    </dgm:pt>
    <dgm:pt modelId="{1A867EEF-9EC3-47D2-ABE4-BE0892D4FAEF}" type="pres">
      <dgm:prSet presAssocID="{57924D04-3DDC-48CB-8484-73C4998A1BF6}" presName="childNode" presStyleLbl="node1" presStyleIdx="4" presStyleCnt="10">
        <dgm:presLayoutVars>
          <dgm:bulletEnabled val="1"/>
        </dgm:presLayoutVars>
      </dgm:prSet>
      <dgm:spPr/>
    </dgm:pt>
    <dgm:pt modelId="{8F3F80D6-23EF-4548-B893-1AB37712D4E0}" type="pres">
      <dgm:prSet presAssocID="{57924D04-3DDC-48CB-8484-73C4998A1BF6}" presName="aSpace2" presStyleCnt="0"/>
      <dgm:spPr/>
    </dgm:pt>
    <dgm:pt modelId="{35834F64-DD9A-4768-A419-753355141380}" type="pres">
      <dgm:prSet presAssocID="{36459554-1905-4FBB-9B86-7561584F0DB1}" presName="childNode" presStyleLbl="node1" presStyleIdx="5" presStyleCnt="10">
        <dgm:presLayoutVars>
          <dgm:bulletEnabled val="1"/>
        </dgm:presLayoutVars>
      </dgm:prSet>
      <dgm:spPr/>
    </dgm:pt>
    <dgm:pt modelId="{81E113B0-DA75-499D-BB36-5E91148B398B}" type="pres">
      <dgm:prSet presAssocID="{BD2B779A-A037-41A4-B3BD-63594B8016AA}" presName="aSpace" presStyleCnt="0"/>
      <dgm:spPr/>
    </dgm:pt>
    <dgm:pt modelId="{8236D485-4BA4-4387-8C2C-FD2862F22BA5}" type="pres">
      <dgm:prSet presAssocID="{43E71446-B784-4689-A888-346401C95118}" presName="compNode" presStyleCnt="0"/>
      <dgm:spPr/>
    </dgm:pt>
    <dgm:pt modelId="{53A454B6-F719-4C4C-B5EE-0380C278ECEA}" type="pres">
      <dgm:prSet presAssocID="{43E71446-B784-4689-A888-346401C95118}" presName="aNode" presStyleLbl="bgShp" presStyleIdx="1" presStyleCnt="2"/>
      <dgm:spPr/>
    </dgm:pt>
    <dgm:pt modelId="{33A63A34-AD2D-460D-AE0B-EAB8993399F8}" type="pres">
      <dgm:prSet presAssocID="{43E71446-B784-4689-A888-346401C95118}" presName="textNode" presStyleLbl="bgShp" presStyleIdx="1" presStyleCnt="2"/>
      <dgm:spPr/>
    </dgm:pt>
    <dgm:pt modelId="{75234F37-35DC-45D7-B9DC-95435D2B7AB2}" type="pres">
      <dgm:prSet presAssocID="{43E71446-B784-4689-A888-346401C95118}" presName="compChildNode" presStyleCnt="0"/>
      <dgm:spPr/>
    </dgm:pt>
    <dgm:pt modelId="{C15D3E79-9F20-424B-8FF3-45F3044E1D6B}" type="pres">
      <dgm:prSet presAssocID="{43E71446-B784-4689-A888-346401C95118}" presName="theInnerList" presStyleCnt="0"/>
      <dgm:spPr/>
    </dgm:pt>
    <dgm:pt modelId="{8DDB36B9-05DB-4270-8D5D-2137EDE123C4}" type="pres">
      <dgm:prSet presAssocID="{5E28A54C-45BC-4B3F-8CF1-F9A742A65D4E}" presName="childNode" presStyleLbl="node1" presStyleIdx="6" presStyleCnt="10">
        <dgm:presLayoutVars>
          <dgm:bulletEnabled val="1"/>
        </dgm:presLayoutVars>
      </dgm:prSet>
      <dgm:spPr/>
    </dgm:pt>
    <dgm:pt modelId="{78D168D2-5644-41EF-8617-2B4466641225}" type="pres">
      <dgm:prSet presAssocID="{5E28A54C-45BC-4B3F-8CF1-F9A742A65D4E}" presName="aSpace2" presStyleCnt="0"/>
      <dgm:spPr/>
    </dgm:pt>
    <dgm:pt modelId="{F66A2D65-331B-4475-8FAF-4620A54FE581}" type="pres">
      <dgm:prSet presAssocID="{A9068743-FD58-4638-B50C-9A93F45E0EA9}" presName="childNode" presStyleLbl="node1" presStyleIdx="7" presStyleCnt="10">
        <dgm:presLayoutVars>
          <dgm:bulletEnabled val="1"/>
        </dgm:presLayoutVars>
      </dgm:prSet>
      <dgm:spPr/>
    </dgm:pt>
    <dgm:pt modelId="{B49C59F0-0242-4E10-A6DE-9C1BD8620A8D}" type="pres">
      <dgm:prSet presAssocID="{A9068743-FD58-4638-B50C-9A93F45E0EA9}" presName="aSpace2" presStyleCnt="0"/>
      <dgm:spPr/>
    </dgm:pt>
    <dgm:pt modelId="{7C002E5F-A038-438F-8C47-DD8D27B52269}" type="pres">
      <dgm:prSet presAssocID="{F110320A-0D86-4C0C-BF0F-1E62CF931129}" presName="childNode" presStyleLbl="node1" presStyleIdx="8" presStyleCnt="10">
        <dgm:presLayoutVars>
          <dgm:bulletEnabled val="1"/>
        </dgm:presLayoutVars>
      </dgm:prSet>
      <dgm:spPr/>
    </dgm:pt>
    <dgm:pt modelId="{3A4F585C-1136-4BBE-9702-A676ED09277E}" type="pres">
      <dgm:prSet presAssocID="{F110320A-0D86-4C0C-BF0F-1E62CF931129}" presName="aSpace2" presStyleCnt="0"/>
      <dgm:spPr/>
    </dgm:pt>
    <dgm:pt modelId="{34BE2571-3366-4989-8482-7ADA000DD029}" type="pres">
      <dgm:prSet presAssocID="{C1CF2FC7-C151-4E81-AAF8-0A539CFD0AEC}" presName="childNode" presStyleLbl="node1" presStyleIdx="9" presStyleCnt="10">
        <dgm:presLayoutVars>
          <dgm:bulletEnabled val="1"/>
        </dgm:presLayoutVars>
      </dgm:prSet>
      <dgm:spPr/>
    </dgm:pt>
  </dgm:ptLst>
  <dgm:cxnLst>
    <dgm:cxn modelId="{B1BB6B01-5332-4FA1-B68F-A029B30EB2F5}" srcId="{43E71446-B784-4689-A888-346401C95118}" destId="{A9068743-FD58-4638-B50C-9A93F45E0EA9}" srcOrd="1" destOrd="0" parTransId="{8EAF552D-50E6-413B-A450-D2A1504DD6EE}" sibTransId="{27D15436-42B9-43A6-A9ED-35BEE7FD93B0}"/>
    <dgm:cxn modelId="{7CB81B03-E6CF-4E2D-8706-833F0F9669F4}" type="presOf" srcId="{08A7B147-6D24-4C0C-BB33-37A262B3F23A}" destId="{20399D5E-7B2D-4297-B586-7C6E52E69A48}" srcOrd="0" destOrd="0" presId="urn:microsoft.com/office/officeart/2005/8/layout/lProcess2"/>
    <dgm:cxn modelId="{1C48810A-C7D9-4F37-821A-3B5B8A7956E4}" type="presOf" srcId="{C1CF2FC7-C151-4E81-AAF8-0A539CFD0AEC}" destId="{34BE2571-3366-4989-8482-7ADA000DD029}" srcOrd="0" destOrd="0" presId="urn:microsoft.com/office/officeart/2005/8/layout/lProcess2"/>
    <dgm:cxn modelId="{6117DD0B-7DB7-40AB-AE4D-91F151A3825F}" type="presOf" srcId="{36459554-1905-4FBB-9B86-7561584F0DB1}" destId="{35834F64-DD9A-4768-A419-753355141380}" srcOrd="0" destOrd="0" presId="urn:microsoft.com/office/officeart/2005/8/layout/lProcess2"/>
    <dgm:cxn modelId="{AD7C4710-8BBD-43AC-B025-27976CA57C80}" srcId="{BD2B779A-A037-41A4-B3BD-63594B8016AA}" destId="{4C8FFBAB-094A-483E-B90F-A9D3CD4EE21D}" srcOrd="1" destOrd="0" parTransId="{E345BE2C-FF78-4F7F-AC6C-5A2793089104}" sibTransId="{AF161589-D984-4E57-A4E8-BEEE5FE5990F}"/>
    <dgm:cxn modelId="{9683C627-261E-49B6-8540-6A6CBC0D7771}" srcId="{BD2B779A-A037-41A4-B3BD-63594B8016AA}" destId="{08A7B147-6D24-4C0C-BB33-37A262B3F23A}" srcOrd="3" destOrd="0" parTransId="{1E66D05B-6E78-479C-9D0B-02C3E4164D22}" sibTransId="{8B1DE00B-8DA3-4DA6-B774-3DD668E4326E}"/>
    <dgm:cxn modelId="{71231134-09FE-4C0F-B171-37FE88EC7ABD}" type="presOf" srcId="{BD2B779A-A037-41A4-B3BD-63594B8016AA}" destId="{1A4C7C3F-259C-4176-AABD-461D176FC008}" srcOrd="1" destOrd="0" presId="urn:microsoft.com/office/officeart/2005/8/layout/lProcess2"/>
    <dgm:cxn modelId="{2AD26C34-DB40-495F-A330-CAD7EC0922C4}" type="presOf" srcId="{E91B041C-51A5-4F5D-85A1-538FAEBF8A85}" destId="{1749E788-4353-4094-9F58-0A7FED21C4C0}" srcOrd="0" destOrd="0" presId="urn:microsoft.com/office/officeart/2005/8/layout/lProcess2"/>
    <dgm:cxn modelId="{76AD9D35-89EE-4308-98F8-0A7CA60D5801}" srcId="{43E71446-B784-4689-A888-346401C95118}" destId="{C1CF2FC7-C151-4E81-AAF8-0A539CFD0AEC}" srcOrd="3" destOrd="0" parTransId="{2204C163-C6CB-4C87-8E06-4E0AD74B2D1D}" sibTransId="{6CF1095E-DF08-4784-BD30-81C325C90722}"/>
    <dgm:cxn modelId="{F20B243B-4500-4F4C-BDA6-EBC4DB356790}" type="presOf" srcId="{57924D04-3DDC-48CB-8484-73C4998A1BF6}" destId="{1A867EEF-9EC3-47D2-ABE4-BE0892D4FAEF}" srcOrd="0" destOrd="0" presId="urn:microsoft.com/office/officeart/2005/8/layout/lProcess2"/>
    <dgm:cxn modelId="{FCB8AA3F-A032-4DE0-A9E9-6053497EBBAC}" srcId="{43E71446-B784-4689-A888-346401C95118}" destId="{5E28A54C-45BC-4B3F-8CF1-F9A742A65D4E}" srcOrd="0" destOrd="0" parTransId="{E916ACFF-6965-407E-A963-ABD6D3BA55E2}" sibTransId="{FD5A711B-6AC7-44A0-A326-623DCA5A77F6}"/>
    <dgm:cxn modelId="{09CEED5C-A9DA-45C4-8FAB-7301DB75091C}" type="presOf" srcId="{43E71446-B784-4689-A888-346401C95118}" destId="{53A454B6-F719-4C4C-B5EE-0380C278ECEA}" srcOrd="0" destOrd="0" presId="urn:microsoft.com/office/officeart/2005/8/layout/lProcess2"/>
    <dgm:cxn modelId="{2771916B-F5FF-42B7-A4C4-187FC20559F4}" srcId="{43E71446-B784-4689-A888-346401C95118}" destId="{F110320A-0D86-4C0C-BF0F-1E62CF931129}" srcOrd="2" destOrd="0" parTransId="{9C2CECCD-B5DA-4B09-96F6-AA9204256B6F}" sibTransId="{1D706F91-E139-4C16-AA22-EA176F362395}"/>
    <dgm:cxn modelId="{82470F75-F79B-4299-98FC-0AB4E0AA5FF0}" srcId="{BD2B779A-A037-41A4-B3BD-63594B8016AA}" destId="{57924D04-3DDC-48CB-8484-73C4998A1BF6}" srcOrd="4" destOrd="0" parTransId="{05F82B7F-9632-46E9-8199-CAEE2A5F63F7}" sibTransId="{3162E9D6-75E9-4B9D-95A2-FCD867176690}"/>
    <dgm:cxn modelId="{5E44E57A-22E7-47F2-A357-1621E1DF17C4}" srcId="{BD2B779A-A037-41A4-B3BD-63594B8016AA}" destId="{CF6F36B2-4452-4E93-A265-43FCBCAE5120}" srcOrd="0" destOrd="0" parTransId="{FD20C2D4-59F0-40D4-BC53-2FE9C91E278B}" sibTransId="{3429003E-4639-47DC-9E5C-528D93F859A1}"/>
    <dgm:cxn modelId="{53B13182-2A27-4F57-AFB8-AA9B0DEE736A}" srcId="{BD2B779A-A037-41A4-B3BD-63594B8016AA}" destId="{36459554-1905-4FBB-9B86-7561584F0DB1}" srcOrd="5" destOrd="0" parTransId="{26A112D8-7B56-4772-8BDD-82A1F568FC0B}" sibTransId="{CB14A40A-1779-47DB-9468-9E88664E7C4F}"/>
    <dgm:cxn modelId="{45D22D83-DDD2-4E60-8273-3CBC4452FD00}" type="presOf" srcId="{A9068743-FD58-4638-B50C-9A93F45E0EA9}" destId="{F66A2D65-331B-4475-8FAF-4620A54FE581}" srcOrd="0" destOrd="0" presId="urn:microsoft.com/office/officeart/2005/8/layout/lProcess2"/>
    <dgm:cxn modelId="{3498AC9B-2864-4198-B680-E4BB1A092FE6}" type="presOf" srcId="{5E28A54C-45BC-4B3F-8CF1-F9A742A65D4E}" destId="{8DDB36B9-05DB-4270-8D5D-2137EDE123C4}" srcOrd="0" destOrd="0" presId="urn:microsoft.com/office/officeart/2005/8/layout/lProcess2"/>
    <dgm:cxn modelId="{729D87A9-19BB-4D61-94E9-9F0FF75590B8}" type="presOf" srcId="{E8CB17E9-2970-47A2-A971-93CE820542E9}" destId="{01E21262-8218-4C14-B112-F0574376EF28}" srcOrd="0" destOrd="0" presId="urn:microsoft.com/office/officeart/2005/8/layout/lProcess2"/>
    <dgm:cxn modelId="{86A1A0AE-168A-4FDA-858E-015FA697B512}" srcId="{E8CB17E9-2970-47A2-A971-93CE820542E9}" destId="{43E71446-B784-4689-A888-346401C95118}" srcOrd="1" destOrd="0" parTransId="{83FA0F88-0A78-4614-8E48-4A147C582A1D}" sibTransId="{718FA8C4-E58E-4822-BD28-B6F431D99B01}"/>
    <dgm:cxn modelId="{B85EE2AF-7522-42BF-923A-AAC0BC5AE5D6}" type="presOf" srcId="{CF6F36B2-4452-4E93-A265-43FCBCAE5120}" destId="{5DF49594-DDA5-448B-93B4-93BCFAEC2BF1}" srcOrd="0" destOrd="0" presId="urn:microsoft.com/office/officeart/2005/8/layout/lProcess2"/>
    <dgm:cxn modelId="{C8D653B0-0AA3-450E-81E3-A3472609BE24}" type="presOf" srcId="{43E71446-B784-4689-A888-346401C95118}" destId="{33A63A34-AD2D-460D-AE0B-EAB8993399F8}" srcOrd="1" destOrd="0" presId="urn:microsoft.com/office/officeart/2005/8/layout/lProcess2"/>
    <dgm:cxn modelId="{8A0AD6E4-52EC-4E10-8341-8C3D493BF983}" type="presOf" srcId="{BD2B779A-A037-41A4-B3BD-63594B8016AA}" destId="{20638825-65B4-442B-B828-F38A152C1218}" srcOrd="0" destOrd="0" presId="urn:microsoft.com/office/officeart/2005/8/layout/lProcess2"/>
    <dgm:cxn modelId="{64BC5FEF-C882-46A4-A6C9-3446A3EE8547}" type="presOf" srcId="{4C8FFBAB-094A-483E-B90F-A9D3CD4EE21D}" destId="{1D531CED-CB3E-4801-9570-543FCA9A0491}" srcOrd="0" destOrd="0" presId="urn:microsoft.com/office/officeart/2005/8/layout/lProcess2"/>
    <dgm:cxn modelId="{DFFA72F1-E666-4BFE-9944-825835A9B3E4}" srcId="{BD2B779A-A037-41A4-B3BD-63594B8016AA}" destId="{E91B041C-51A5-4F5D-85A1-538FAEBF8A85}" srcOrd="2" destOrd="0" parTransId="{7B533139-7C98-4E86-8C87-D21415AFE3FF}" sibTransId="{5C89AF54-D343-49BE-978B-CB2A42A0242D}"/>
    <dgm:cxn modelId="{9BBF9FFA-3491-4F99-B873-CBD80F33C7BB}" srcId="{E8CB17E9-2970-47A2-A971-93CE820542E9}" destId="{BD2B779A-A037-41A4-B3BD-63594B8016AA}" srcOrd="0" destOrd="0" parTransId="{B899423E-8C71-4257-AF63-448F831FA3D4}" sibTransId="{2AE67EE8-9DCB-4C68-B254-13CE9C4DC460}"/>
    <dgm:cxn modelId="{C93F89FC-9091-4113-8D49-122094340DDC}" type="presOf" srcId="{F110320A-0D86-4C0C-BF0F-1E62CF931129}" destId="{7C002E5F-A038-438F-8C47-DD8D27B52269}" srcOrd="0" destOrd="0" presId="urn:microsoft.com/office/officeart/2005/8/layout/lProcess2"/>
    <dgm:cxn modelId="{B2CD6CC0-C739-47EB-A1CA-6A169B5862C2}" type="presParOf" srcId="{01E21262-8218-4C14-B112-F0574376EF28}" destId="{6FA5F99A-8FDC-42A9-9255-568CB14EFAB3}" srcOrd="0" destOrd="0" presId="urn:microsoft.com/office/officeart/2005/8/layout/lProcess2"/>
    <dgm:cxn modelId="{61FA918F-A476-46E7-9468-5268AD1B9F24}" type="presParOf" srcId="{6FA5F99A-8FDC-42A9-9255-568CB14EFAB3}" destId="{20638825-65B4-442B-B828-F38A152C1218}" srcOrd="0" destOrd="0" presId="urn:microsoft.com/office/officeart/2005/8/layout/lProcess2"/>
    <dgm:cxn modelId="{11E9BF67-13A7-4530-A597-16006A91C39D}" type="presParOf" srcId="{6FA5F99A-8FDC-42A9-9255-568CB14EFAB3}" destId="{1A4C7C3F-259C-4176-AABD-461D176FC008}" srcOrd="1" destOrd="0" presId="urn:microsoft.com/office/officeart/2005/8/layout/lProcess2"/>
    <dgm:cxn modelId="{67E7F8FA-51D9-4A45-9DBE-C4AABA4C31A4}" type="presParOf" srcId="{6FA5F99A-8FDC-42A9-9255-568CB14EFAB3}" destId="{F5FF3A37-772D-4656-B535-99AA017DC2D2}" srcOrd="2" destOrd="0" presId="urn:microsoft.com/office/officeart/2005/8/layout/lProcess2"/>
    <dgm:cxn modelId="{3E7C5292-061B-44C4-8C0F-48B3F8583955}" type="presParOf" srcId="{F5FF3A37-772D-4656-B535-99AA017DC2D2}" destId="{F892125A-57CF-424B-82E3-ECAE239C5BC5}" srcOrd="0" destOrd="0" presId="urn:microsoft.com/office/officeart/2005/8/layout/lProcess2"/>
    <dgm:cxn modelId="{71FF1730-6E5A-4234-A743-4CAE953142CD}" type="presParOf" srcId="{F892125A-57CF-424B-82E3-ECAE239C5BC5}" destId="{5DF49594-DDA5-448B-93B4-93BCFAEC2BF1}" srcOrd="0" destOrd="0" presId="urn:microsoft.com/office/officeart/2005/8/layout/lProcess2"/>
    <dgm:cxn modelId="{116854E5-9B0F-4BAE-A9CB-77CBB3BF2FEF}" type="presParOf" srcId="{F892125A-57CF-424B-82E3-ECAE239C5BC5}" destId="{97F540D8-0D56-4D6A-A94E-D9730DB48D18}" srcOrd="1" destOrd="0" presId="urn:microsoft.com/office/officeart/2005/8/layout/lProcess2"/>
    <dgm:cxn modelId="{7E14319E-EB17-4450-98F8-DFDDFB847182}" type="presParOf" srcId="{F892125A-57CF-424B-82E3-ECAE239C5BC5}" destId="{1D531CED-CB3E-4801-9570-543FCA9A0491}" srcOrd="2" destOrd="0" presId="urn:microsoft.com/office/officeart/2005/8/layout/lProcess2"/>
    <dgm:cxn modelId="{4E5C44D5-5E97-4151-A7D2-A256085E59C4}" type="presParOf" srcId="{F892125A-57CF-424B-82E3-ECAE239C5BC5}" destId="{778DD1DE-298C-46E9-B587-9059BD3567E8}" srcOrd="3" destOrd="0" presId="urn:microsoft.com/office/officeart/2005/8/layout/lProcess2"/>
    <dgm:cxn modelId="{2020F5DC-F1D7-4057-9CCF-7C5A79B6E927}" type="presParOf" srcId="{F892125A-57CF-424B-82E3-ECAE239C5BC5}" destId="{1749E788-4353-4094-9F58-0A7FED21C4C0}" srcOrd="4" destOrd="0" presId="urn:microsoft.com/office/officeart/2005/8/layout/lProcess2"/>
    <dgm:cxn modelId="{AFD98950-D466-4B23-89E3-CB973ADA14A3}" type="presParOf" srcId="{F892125A-57CF-424B-82E3-ECAE239C5BC5}" destId="{84D2F967-285C-4CDB-B75A-1D50E030B2F1}" srcOrd="5" destOrd="0" presId="urn:microsoft.com/office/officeart/2005/8/layout/lProcess2"/>
    <dgm:cxn modelId="{9FCB51B0-817B-4C6B-91A0-F7BCE85DD528}" type="presParOf" srcId="{F892125A-57CF-424B-82E3-ECAE239C5BC5}" destId="{20399D5E-7B2D-4297-B586-7C6E52E69A48}" srcOrd="6" destOrd="0" presId="urn:microsoft.com/office/officeart/2005/8/layout/lProcess2"/>
    <dgm:cxn modelId="{81797253-BBF7-41FD-804F-E40A09813BCF}" type="presParOf" srcId="{F892125A-57CF-424B-82E3-ECAE239C5BC5}" destId="{599908A0-6145-4919-B57E-725A766F8789}" srcOrd="7" destOrd="0" presId="urn:microsoft.com/office/officeart/2005/8/layout/lProcess2"/>
    <dgm:cxn modelId="{7F67683B-ACD5-4991-8BA1-82ADF5B54481}" type="presParOf" srcId="{F892125A-57CF-424B-82E3-ECAE239C5BC5}" destId="{1A867EEF-9EC3-47D2-ABE4-BE0892D4FAEF}" srcOrd="8" destOrd="0" presId="urn:microsoft.com/office/officeart/2005/8/layout/lProcess2"/>
    <dgm:cxn modelId="{66C0C62F-94D4-432E-B942-F8A787E49BBC}" type="presParOf" srcId="{F892125A-57CF-424B-82E3-ECAE239C5BC5}" destId="{8F3F80D6-23EF-4548-B893-1AB37712D4E0}" srcOrd="9" destOrd="0" presId="urn:microsoft.com/office/officeart/2005/8/layout/lProcess2"/>
    <dgm:cxn modelId="{D9229DDF-91A9-49B1-8FB1-99486475CC7C}" type="presParOf" srcId="{F892125A-57CF-424B-82E3-ECAE239C5BC5}" destId="{35834F64-DD9A-4768-A419-753355141380}" srcOrd="10" destOrd="0" presId="urn:microsoft.com/office/officeart/2005/8/layout/lProcess2"/>
    <dgm:cxn modelId="{5CD78B91-A05A-4E17-BF10-294647B94D98}" type="presParOf" srcId="{01E21262-8218-4C14-B112-F0574376EF28}" destId="{81E113B0-DA75-499D-BB36-5E91148B398B}" srcOrd="1" destOrd="0" presId="urn:microsoft.com/office/officeart/2005/8/layout/lProcess2"/>
    <dgm:cxn modelId="{27AB02DC-0622-48AA-80E8-EEC122314330}" type="presParOf" srcId="{01E21262-8218-4C14-B112-F0574376EF28}" destId="{8236D485-4BA4-4387-8C2C-FD2862F22BA5}" srcOrd="2" destOrd="0" presId="urn:microsoft.com/office/officeart/2005/8/layout/lProcess2"/>
    <dgm:cxn modelId="{8AE19EAB-80B0-4B7A-A87D-992E28BF308F}" type="presParOf" srcId="{8236D485-4BA4-4387-8C2C-FD2862F22BA5}" destId="{53A454B6-F719-4C4C-B5EE-0380C278ECEA}" srcOrd="0" destOrd="0" presId="urn:microsoft.com/office/officeart/2005/8/layout/lProcess2"/>
    <dgm:cxn modelId="{1B805456-91CE-49CC-BA97-28BE40A4685E}" type="presParOf" srcId="{8236D485-4BA4-4387-8C2C-FD2862F22BA5}" destId="{33A63A34-AD2D-460D-AE0B-EAB8993399F8}" srcOrd="1" destOrd="0" presId="urn:microsoft.com/office/officeart/2005/8/layout/lProcess2"/>
    <dgm:cxn modelId="{DE1C535C-5400-407F-A594-AA24224B1CB1}" type="presParOf" srcId="{8236D485-4BA4-4387-8C2C-FD2862F22BA5}" destId="{75234F37-35DC-45D7-B9DC-95435D2B7AB2}" srcOrd="2" destOrd="0" presId="urn:microsoft.com/office/officeart/2005/8/layout/lProcess2"/>
    <dgm:cxn modelId="{31B1E81F-8BDA-4762-8A88-587774FEE1B7}" type="presParOf" srcId="{75234F37-35DC-45D7-B9DC-95435D2B7AB2}" destId="{C15D3E79-9F20-424B-8FF3-45F3044E1D6B}" srcOrd="0" destOrd="0" presId="urn:microsoft.com/office/officeart/2005/8/layout/lProcess2"/>
    <dgm:cxn modelId="{D13B332E-999E-49A2-B4A1-653A2BAF364D}" type="presParOf" srcId="{C15D3E79-9F20-424B-8FF3-45F3044E1D6B}" destId="{8DDB36B9-05DB-4270-8D5D-2137EDE123C4}" srcOrd="0" destOrd="0" presId="urn:microsoft.com/office/officeart/2005/8/layout/lProcess2"/>
    <dgm:cxn modelId="{88DF9CD1-F17D-4B90-BB90-2B808EB074C1}" type="presParOf" srcId="{C15D3E79-9F20-424B-8FF3-45F3044E1D6B}" destId="{78D168D2-5644-41EF-8617-2B4466641225}" srcOrd="1" destOrd="0" presId="urn:microsoft.com/office/officeart/2005/8/layout/lProcess2"/>
    <dgm:cxn modelId="{ADED9246-F568-47E3-A8AF-1996F4570126}" type="presParOf" srcId="{C15D3E79-9F20-424B-8FF3-45F3044E1D6B}" destId="{F66A2D65-331B-4475-8FAF-4620A54FE581}" srcOrd="2" destOrd="0" presId="urn:microsoft.com/office/officeart/2005/8/layout/lProcess2"/>
    <dgm:cxn modelId="{0EE13403-407A-4356-9E30-DDBF9CF92541}" type="presParOf" srcId="{C15D3E79-9F20-424B-8FF3-45F3044E1D6B}" destId="{B49C59F0-0242-4E10-A6DE-9C1BD8620A8D}" srcOrd="3" destOrd="0" presId="urn:microsoft.com/office/officeart/2005/8/layout/lProcess2"/>
    <dgm:cxn modelId="{5C23066C-EE4F-4E86-87C4-436EAD117FC8}" type="presParOf" srcId="{C15D3E79-9F20-424B-8FF3-45F3044E1D6B}" destId="{7C002E5F-A038-438F-8C47-DD8D27B52269}" srcOrd="4" destOrd="0" presId="urn:microsoft.com/office/officeart/2005/8/layout/lProcess2"/>
    <dgm:cxn modelId="{E73ECEDC-683B-48BC-B7A3-A17070F0E96E}" type="presParOf" srcId="{C15D3E79-9F20-424B-8FF3-45F3044E1D6B}" destId="{3A4F585C-1136-4BBE-9702-A676ED09277E}" srcOrd="5" destOrd="0" presId="urn:microsoft.com/office/officeart/2005/8/layout/lProcess2"/>
    <dgm:cxn modelId="{06E1DE8C-5807-445B-A840-37A3BCE64BA2}" type="presParOf" srcId="{C15D3E79-9F20-424B-8FF3-45F3044E1D6B}" destId="{34BE2571-3366-4989-8482-7ADA000DD029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0185B1D-EFAD-43D6-BA7E-697954A8BCCB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B0744B8-290F-4D9D-A2F1-CA14C2681B43}">
      <dgm:prSet custT="1"/>
      <dgm:spPr/>
      <dgm:t>
        <a:bodyPr/>
        <a:lstStyle/>
        <a:p>
          <a:pPr rtl="0"/>
          <a:r>
            <a:rPr lang="en-US" sz="2400" b="1" kern="1200" dirty="0">
              <a:solidFill>
                <a:srgbClr val="002060"/>
              </a:solidFill>
              <a:latin typeface="+mj-lt"/>
              <a:ea typeface="+mj-ea"/>
              <a:cs typeface="+mj-cs"/>
            </a:rPr>
            <a:t>Traditional industry with critical mass, significant export, profit margin based mainly on quality, competences for specialized education and research</a:t>
          </a:r>
        </a:p>
      </dgm:t>
    </dgm:pt>
    <dgm:pt modelId="{0D6D519B-9C7E-4CF9-8A63-29F330A2FD4E}" type="parTrans" cxnId="{D3AEE593-E382-4256-9EC3-C78D2611E01E}">
      <dgm:prSet/>
      <dgm:spPr/>
      <dgm:t>
        <a:bodyPr/>
        <a:lstStyle/>
        <a:p>
          <a:endParaRPr lang="en-US"/>
        </a:p>
      </dgm:t>
    </dgm:pt>
    <dgm:pt modelId="{D3846AFB-BBE1-4812-99CD-13A9C47E5FCA}" type="sibTrans" cxnId="{D3AEE593-E382-4256-9EC3-C78D2611E01E}">
      <dgm:prSet/>
      <dgm:spPr/>
      <dgm:t>
        <a:bodyPr/>
        <a:lstStyle/>
        <a:p>
          <a:endParaRPr lang="en-US"/>
        </a:p>
      </dgm:t>
    </dgm:pt>
    <dgm:pt modelId="{CC5B1C31-AC12-4474-B55E-9DDF036621E7}">
      <dgm:prSet custT="1"/>
      <dgm:spPr/>
      <dgm:t>
        <a:bodyPr/>
        <a:lstStyle/>
        <a:p>
          <a:pPr rtl="0"/>
          <a:r>
            <a:rPr lang="en-US" sz="2400" b="1" kern="1200">
              <a:solidFill>
                <a:srgbClr val="002060"/>
              </a:solidFill>
              <a:latin typeface="+mj-lt"/>
              <a:ea typeface="+mj-ea"/>
              <a:cs typeface="+mj-cs"/>
            </a:rPr>
            <a:t>A </a:t>
          </a:r>
          <a:r>
            <a:rPr lang="en-US" sz="2400" b="1" kern="1200" dirty="0">
              <a:solidFill>
                <a:srgbClr val="002060"/>
              </a:solidFill>
              <a:latin typeface="+mj-lt"/>
              <a:ea typeface="+mj-ea"/>
              <a:cs typeface="+mj-cs"/>
            </a:rPr>
            <a:t>digitized and circular industry, integrated in value chains, that valorizes local creativity</a:t>
          </a:r>
        </a:p>
      </dgm:t>
    </dgm:pt>
    <dgm:pt modelId="{368BCFE7-AEF1-47B7-8B36-3E3E96575A10}" type="parTrans" cxnId="{46C9C08C-03BB-4A16-BD93-30183E2BAC45}">
      <dgm:prSet/>
      <dgm:spPr/>
    </dgm:pt>
    <dgm:pt modelId="{2A24D3FE-9667-4341-93F8-A54169B3E882}" type="sibTrans" cxnId="{46C9C08C-03BB-4A16-BD93-30183E2BAC45}">
      <dgm:prSet/>
      <dgm:spPr/>
    </dgm:pt>
    <dgm:pt modelId="{1EDE864C-66DA-4387-9F8F-D2483FDE61E3}" type="pres">
      <dgm:prSet presAssocID="{80185B1D-EFAD-43D6-BA7E-697954A8BCCB}" presName="compositeShape" presStyleCnt="0">
        <dgm:presLayoutVars>
          <dgm:chMax val="2"/>
          <dgm:dir/>
          <dgm:resizeHandles val="exact"/>
        </dgm:presLayoutVars>
      </dgm:prSet>
      <dgm:spPr/>
    </dgm:pt>
    <dgm:pt modelId="{3201447A-A5D0-42C1-BA8A-EFB5F5A80B4A}" type="pres">
      <dgm:prSet presAssocID="{80185B1D-EFAD-43D6-BA7E-697954A8BCCB}" presName="ribbon" presStyleLbl="node1" presStyleIdx="0" presStyleCnt="1"/>
      <dgm:spPr/>
    </dgm:pt>
    <dgm:pt modelId="{C4C50228-2E18-4385-B60A-A1503673DC09}" type="pres">
      <dgm:prSet presAssocID="{80185B1D-EFAD-43D6-BA7E-697954A8BCCB}" presName="leftArrowText" presStyleLbl="node1" presStyleIdx="0" presStyleCnt="1">
        <dgm:presLayoutVars>
          <dgm:chMax val="0"/>
          <dgm:bulletEnabled val="1"/>
        </dgm:presLayoutVars>
      </dgm:prSet>
      <dgm:spPr/>
    </dgm:pt>
    <dgm:pt modelId="{F59EFC4C-7536-40CE-9A07-4EA19EDD524B}" type="pres">
      <dgm:prSet presAssocID="{80185B1D-EFAD-43D6-BA7E-697954A8BCCB}" presName="rightArrow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FC989E3E-4BC6-47B6-A297-B086247CC204}" type="presOf" srcId="{CC5B1C31-AC12-4474-B55E-9DDF036621E7}" destId="{F59EFC4C-7536-40CE-9A07-4EA19EDD524B}" srcOrd="0" destOrd="0" presId="urn:microsoft.com/office/officeart/2005/8/layout/arrow6"/>
    <dgm:cxn modelId="{3FBE9046-0EBB-4251-B415-A582E362E6AE}" type="presOf" srcId="{80185B1D-EFAD-43D6-BA7E-697954A8BCCB}" destId="{1EDE864C-66DA-4387-9F8F-D2483FDE61E3}" srcOrd="0" destOrd="0" presId="urn:microsoft.com/office/officeart/2005/8/layout/arrow6"/>
    <dgm:cxn modelId="{46C9C08C-03BB-4A16-BD93-30183E2BAC45}" srcId="{80185B1D-EFAD-43D6-BA7E-697954A8BCCB}" destId="{CC5B1C31-AC12-4474-B55E-9DDF036621E7}" srcOrd="1" destOrd="0" parTransId="{368BCFE7-AEF1-47B7-8B36-3E3E96575A10}" sibTransId="{2A24D3FE-9667-4341-93F8-A54169B3E882}"/>
    <dgm:cxn modelId="{D3AEE593-E382-4256-9EC3-C78D2611E01E}" srcId="{80185B1D-EFAD-43D6-BA7E-697954A8BCCB}" destId="{9B0744B8-290F-4D9D-A2F1-CA14C2681B43}" srcOrd="0" destOrd="0" parTransId="{0D6D519B-9C7E-4CF9-8A63-29F330A2FD4E}" sibTransId="{D3846AFB-BBE1-4812-99CD-13A9C47E5FCA}"/>
    <dgm:cxn modelId="{5435BACB-8802-4CDE-9AB3-701F406CAE2B}" type="presOf" srcId="{9B0744B8-290F-4D9D-A2F1-CA14C2681B43}" destId="{C4C50228-2E18-4385-B60A-A1503673DC09}" srcOrd="0" destOrd="0" presId="urn:microsoft.com/office/officeart/2005/8/layout/arrow6"/>
    <dgm:cxn modelId="{09C2BD2A-F961-4D44-8782-CC5EBA282DA9}" type="presParOf" srcId="{1EDE864C-66DA-4387-9F8F-D2483FDE61E3}" destId="{3201447A-A5D0-42C1-BA8A-EFB5F5A80B4A}" srcOrd="0" destOrd="0" presId="urn:microsoft.com/office/officeart/2005/8/layout/arrow6"/>
    <dgm:cxn modelId="{61E1C504-E176-4FE7-AAAB-6D2510355637}" type="presParOf" srcId="{1EDE864C-66DA-4387-9F8F-D2483FDE61E3}" destId="{C4C50228-2E18-4385-B60A-A1503673DC09}" srcOrd="1" destOrd="0" presId="urn:microsoft.com/office/officeart/2005/8/layout/arrow6"/>
    <dgm:cxn modelId="{6415FC83-364C-4300-B998-7FE1FD6B3823}" type="presParOf" srcId="{1EDE864C-66DA-4387-9F8F-D2483FDE61E3}" destId="{F59EFC4C-7536-40CE-9A07-4EA19EDD524B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0A70AFD-08C0-4FAA-B462-BFDD87220505}" type="doc">
      <dgm:prSet loTypeId="urn:microsoft.com/office/officeart/2005/8/layout/radial4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E04E798-2EA6-4CFC-BA71-740E9E47C6A0}">
      <dgm:prSet/>
      <dgm:spPr/>
      <dgm:t>
        <a:bodyPr/>
        <a:lstStyle/>
        <a:p>
          <a:pPr rtl="0"/>
          <a:r>
            <a:rPr lang="en-GB" b="1" dirty="0"/>
            <a:t>Innovative smart textile</a:t>
          </a:r>
          <a:endParaRPr lang="en-US" dirty="0"/>
        </a:p>
      </dgm:t>
    </dgm:pt>
    <dgm:pt modelId="{9E15874D-B632-4E37-B904-524042C36714}" type="parTrans" cxnId="{0CB1C042-882B-4810-8A4E-C4EA0E942400}">
      <dgm:prSet/>
      <dgm:spPr/>
      <dgm:t>
        <a:bodyPr/>
        <a:lstStyle/>
        <a:p>
          <a:endParaRPr lang="en-US"/>
        </a:p>
      </dgm:t>
    </dgm:pt>
    <dgm:pt modelId="{55FC9032-2EF7-41C1-BDD6-103276964C03}" type="sibTrans" cxnId="{0CB1C042-882B-4810-8A4E-C4EA0E942400}">
      <dgm:prSet/>
      <dgm:spPr/>
      <dgm:t>
        <a:bodyPr/>
        <a:lstStyle/>
        <a:p>
          <a:endParaRPr lang="en-US"/>
        </a:p>
      </dgm:t>
    </dgm:pt>
    <dgm:pt modelId="{72F5F3B1-762B-45D5-81D6-4DF31B63A8BA}">
      <dgm:prSet/>
      <dgm:spPr/>
      <dgm:t>
        <a:bodyPr/>
        <a:lstStyle/>
        <a:p>
          <a:pPr rtl="0"/>
          <a:r>
            <a:rPr lang="en-GB" b="1" dirty="0">
              <a:solidFill>
                <a:schemeClr val="tx1"/>
              </a:solidFill>
            </a:rPr>
            <a:t>Circular Industry</a:t>
          </a:r>
          <a:r>
            <a:rPr lang="en-GB" dirty="0">
              <a:solidFill>
                <a:schemeClr val="tx1"/>
              </a:solidFill>
            </a:rPr>
            <a:t> </a:t>
          </a:r>
        </a:p>
        <a:p>
          <a:pPr rtl="0"/>
          <a:r>
            <a:rPr lang="en-US" noProof="0" dirty="0"/>
            <a:t>bio-refining waste from agriculture to obtain bio textiles; innovative production &amp; processes able to save materials, water &amp; energy. </a:t>
          </a:r>
        </a:p>
      </dgm:t>
    </dgm:pt>
    <dgm:pt modelId="{9618B69C-F1EA-44D4-8D18-DC16264919E5}" type="parTrans" cxnId="{274BCCB5-06A7-40BF-A9C4-BC676E23BFB2}">
      <dgm:prSet/>
      <dgm:spPr/>
      <dgm:t>
        <a:bodyPr/>
        <a:lstStyle/>
        <a:p>
          <a:endParaRPr lang="en-US"/>
        </a:p>
      </dgm:t>
    </dgm:pt>
    <dgm:pt modelId="{FD7DDB68-A4D0-42C3-AD82-62C9590360AF}" type="sibTrans" cxnId="{274BCCB5-06A7-40BF-A9C4-BC676E23BFB2}">
      <dgm:prSet/>
      <dgm:spPr/>
      <dgm:t>
        <a:bodyPr/>
        <a:lstStyle/>
        <a:p>
          <a:endParaRPr lang="en-US"/>
        </a:p>
      </dgm:t>
    </dgm:pt>
    <dgm:pt modelId="{EED82595-6006-4A5E-978A-9E9529E3DA30}">
      <dgm:prSet/>
      <dgm:spPr/>
      <dgm:t>
        <a:bodyPr/>
        <a:lstStyle/>
        <a:p>
          <a:pPr rtl="0"/>
          <a:r>
            <a:rPr lang="en-GB" b="1" dirty="0">
              <a:solidFill>
                <a:schemeClr val="tx1"/>
              </a:solidFill>
            </a:rPr>
            <a:t>High tech Processes &amp; Application</a:t>
          </a:r>
          <a:r>
            <a:rPr lang="en-GB" dirty="0">
              <a:solidFill>
                <a:schemeClr val="tx1"/>
              </a:solidFill>
            </a:rPr>
            <a:t> </a:t>
          </a:r>
        </a:p>
        <a:p>
          <a:pPr rtl="0"/>
          <a:r>
            <a:rPr lang="en-GB" dirty="0"/>
            <a:t>Industry 4.0 – integrated &amp; automate machines, solutions for </a:t>
          </a:r>
          <a:r>
            <a:rPr lang="en-US" dirty="0"/>
            <a:t>Internet of Things &amp; Internet of Services</a:t>
          </a:r>
        </a:p>
      </dgm:t>
    </dgm:pt>
    <dgm:pt modelId="{5190FFA4-A4F2-44F8-8590-BBEC1D1C2113}" type="parTrans" cxnId="{34915249-4C0D-4614-BDD3-A2E123DD6335}">
      <dgm:prSet/>
      <dgm:spPr/>
      <dgm:t>
        <a:bodyPr/>
        <a:lstStyle/>
        <a:p>
          <a:endParaRPr lang="en-US"/>
        </a:p>
      </dgm:t>
    </dgm:pt>
    <dgm:pt modelId="{90390576-8A3F-4914-AB43-EA544D9AA4F8}" type="sibTrans" cxnId="{34915249-4C0D-4614-BDD3-A2E123DD6335}">
      <dgm:prSet/>
      <dgm:spPr/>
      <dgm:t>
        <a:bodyPr/>
        <a:lstStyle/>
        <a:p>
          <a:endParaRPr lang="en-US"/>
        </a:p>
      </dgm:t>
    </dgm:pt>
    <dgm:pt modelId="{FED5BA80-93E9-4A1A-9229-8AF1D190BA71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pPr rtl="0"/>
          <a:r>
            <a:rPr lang="en-GB" b="1" dirty="0">
              <a:solidFill>
                <a:schemeClr val="tx1"/>
              </a:solidFill>
            </a:rPr>
            <a:t>New business models</a:t>
          </a:r>
        </a:p>
        <a:p>
          <a:pPr rtl="0"/>
          <a:r>
            <a:rPr lang="en-GB" dirty="0"/>
            <a:t>digital fashion, digital printing</a:t>
          </a:r>
          <a:r>
            <a:rPr lang="en-US" dirty="0"/>
            <a:t> virtual modeling yarn / fiber and textile products</a:t>
          </a:r>
        </a:p>
      </dgm:t>
    </dgm:pt>
    <dgm:pt modelId="{8D217DA4-8116-4BCB-B4B8-4FA1DC97A7F6}" type="parTrans" cxnId="{1963840E-7ECD-43A0-87D8-800F9E560713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EA224213-CD79-4F28-B194-487990117FF3}" type="sibTrans" cxnId="{1963840E-7ECD-43A0-87D8-800F9E560713}">
      <dgm:prSet/>
      <dgm:spPr/>
      <dgm:t>
        <a:bodyPr/>
        <a:lstStyle/>
        <a:p>
          <a:endParaRPr lang="en-US"/>
        </a:p>
      </dgm:t>
    </dgm:pt>
    <dgm:pt modelId="{7F38242F-434F-4880-895C-1FF93D5119A3}">
      <dgm:prSet/>
      <dgm:spPr/>
      <dgm:t>
        <a:bodyPr/>
        <a:lstStyle/>
        <a:p>
          <a:pPr rtl="0"/>
          <a:r>
            <a:rPr lang="en-GB" b="1" dirty="0">
              <a:solidFill>
                <a:schemeClr val="tx1"/>
              </a:solidFill>
            </a:rPr>
            <a:t>Innovative Materials</a:t>
          </a:r>
          <a:r>
            <a:rPr lang="en-GB" dirty="0">
              <a:solidFill>
                <a:schemeClr val="tx1"/>
              </a:solidFill>
            </a:rPr>
            <a:t> </a:t>
          </a:r>
        </a:p>
        <a:p>
          <a:pPr rtl="0"/>
          <a:r>
            <a:rPr lang="en-US" dirty="0"/>
            <a:t>materials with high functionality; eco textile with applications in medicine, agriculture &amp; constructions; “green” technologies for composite materials in furniture &amp; automotive</a:t>
          </a:r>
        </a:p>
      </dgm:t>
    </dgm:pt>
    <dgm:pt modelId="{0A14D9DB-2F40-4F00-B7CD-188294D6B2C3}" type="parTrans" cxnId="{6E5CC038-3970-4D83-A072-CC78195B7C28}">
      <dgm:prSet/>
      <dgm:spPr/>
      <dgm:t>
        <a:bodyPr/>
        <a:lstStyle/>
        <a:p>
          <a:endParaRPr lang="en-US"/>
        </a:p>
      </dgm:t>
    </dgm:pt>
    <dgm:pt modelId="{0722BD31-E423-4254-980D-6423DE3A0A6F}" type="sibTrans" cxnId="{6E5CC038-3970-4D83-A072-CC78195B7C28}">
      <dgm:prSet/>
      <dgm:spPr/>
      <dgm:t>
        <a:bodyPr/>
        <a:lstStyle/>
        <a:p>
          <a:endParaRPr lang="en-US"/>
        </a:p>
      </dgm:t>
    </dgm:pt>
    <dgm:pt modelId="{85393FBF-EC8B-4D4F-A113-22ED93612E93}" type="pres">
      <dgm:prSet presAssocID="{D0A70AFD-08C0-4FAA-B462-BFDD87220505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0B01B19-1BDB-4E5B-B651-D21EA235C187}" type="pres">
      <dgm:prSet presAssocID="{AE04E798-2EA6-4CFC-BA71-740E9E47C6A0}" presName="centerShape" presStyleLbl="node0" presStyleIdx="0" presStyleCnt="1"/>
      <dgm:spPr/>
    </dgm:pt>
    <dgm:pt modelId="{77D86982-76F1-435F-8A24-5262F0A2D23F}" type="pres">
      <dgm:prSet presAssocID="{0A14D9DB-2F40-4F00-B7CD-188294D6B2C3}" presName="parTrans" presStyleLbl="bgSibTrans2D1" presStyleIdx="0" presStyleCnt="4"/>
      <dgm:spPr/>
    </dgm:pt>
    <dgm:pt modelId="{86BF53C6-CC2C-497A-BD63-90FA2C56731E}" type="pres">
      <dgm:prSet presAssocID="{7F38242F-434F-4880-895C-1FF93D5119A3}" presName="node" presStyleLbl="node1" presStyleIdx="0" presStyleCnt="4">
        <dgm:presLayoutVars>
          <dgm:bulletEnabled val="1"/>
        </dgm:presLayoutVars>
      </dgm:prSet>
      <dgm:spPr/>
    </dgm:pt>
    <dgm:pt modelId="{78F06461-C085-4823-B484-95DB90CA3E33}" type="pres">
      <dgm:prSet presAssocID="{9618B69C-F1EA-44D4-8D18-DC16264919E5}" presName="parTrans" presStyleLbl="bgSibTrans2D1" presStyleIdx="1" presStyleCnt="4"/>
      <dgm:spPr/>
    </dgm:pt>
    <dgm:pt modelId="{EC39410C-5A93-46DA-B7A5-F9D3C3292B3B}" type="pres">
      <dgm:prSet presAssocID="{72F5F3B1-762B-45D5-81D6-4DF31B63A8BA}" presName="node" presStyleLbl="node1" presStyleIdx="1" presStyleCnt="4">
        <dgm:presLayoutVars>
          <dgm:bulletEnabled val="1"/>
        </dgm:presLayoutVars>
      </dgm:prSet>
      <dgm:spPr/>
    </dgm:pt>
    <dgm:pt modelId="{C0553E84-15D1-4F78-A838-91C2783B1D97}" type="pres">
      <dgm:prSet presAssocID="{5190FFA4-A4F2-44F8-8590-BBEC1D1C2113}" presName="parTrans" presStyleLbl="bgSibTrans2D1" presStyleIdx="2" presStyleCnt="4"/>
      <dgm:spPr/>
    </dgm:pt>
    <dgm:pt modelId="{A33F3810-C64E-498B-BFFF-D3B073FBCCF8}" type="pres">
      <dgm:prSet presAssocID="{EED82595-6006-4A5E-978A-9E9529E3DA30}" presName="node" presStyleLbl="node1" presStyleIdx="2" presStyleCnt="4">
        <dgm:presLayoutVars>
          <dgm:bulletEnabled val="1"/>
        </dgm:presLayoutVars>
      </dgm:prSet>
      <dgm:spPr/>
    </dgm:pt>
    <dgm:pt modelId="{C48706C2-5DE4-49C2-8919-9037BC135595}" type="pres">
      <dgm:prSet presAssocID="{8D217DA4-8116-4BCB-B4B8-4FA1DC97A7F6}" presName="parTrans" presStyleLbl="bgSibTrans2D1" presStyleIdx="3" presStyleCnt="4"/>
      <dgm:spPr/>
    </dgm:pt>
    <dgm:pt modelId="{06EF1306-6E43-4549-A134-0FA75493647C}" type="pres">
      <dgm:prSet presAssocID="{FED5BA80-93E9-4A1A-9229-8AF1D190BA71}" presName="node" presStyleLbl="node1" presStyleIdx="3" presStyleCnt="4">
        <dgm:presLayoutVars>
          <dgm:bulletEnabled val="1"/>
        </dgm:presLayoutVars>
      </dgm:prSet>
      <dgm:spPr/>
    </dgm:pt>
  </dgm:ptLst>
  <dgm:cxnLst>
    <dgm:cxn modelId="{D41A540A-EE86-44F3-9D56-57E7287767AE}" type="presOf" srcId="{D0A70AFD-08C0-4FAA-B462-BFDD87220505}" destId="{85393FBF-EC8B-4D4F-A113-22ED93612E93}" srcOrd="0" destOrd="0" presId="urn:microsoft.com/office/officeart/2005/8/layout/radial4"/>
    <dgm:cxn modelId="{1963840E-7ECD-43A0-87D8-800F9E560713}" srcId="{AE04E798-2EA6-4CFC-BA71-740E9E47C6A0}" destId="{FED5BA80-93E9-4A1A-9229-8AF1D190BA71}" srcOrd="3" destOrd="0" parTransId="{8D217DA4-8116-4BCB-B4B8-4FA1DC97A7F6}" sibTransId="{EA224213-CD79-4F28-B194-487990117FF3}"/>
    <dgm:cxn modelId="{FAE2830F-9E60-4FBD-913D-CF0F8F54FDB5}" type="presOf" srcId="{8D217DA4-8116-4BCB-B4B8-4FA1DC97A7F6}" destId="{C48706C2-5DE4-49C2-8919-9037BC135595}" srcOrd="0" destOrd="0" presId="urn:microsoft.com/office/officeart/2005/8/layout/radial4"/>
    <dgm:cxn modelId="{EB115E18-CEDA-45BF-8941-14B789CE65E5}" type="presOf" srcId="{FED5BA80-93E9-4A1A-9229-8AF1D190BA71}" destId="{06EF1306-6E43-4549-A134-0FA75493647C}" srcOrd="0" destOrd="0" presId="urn:microsoft.com/office/officeart/2005/8/layout/radial4"/>
    <dgm:cxn modelId="{83E59A22-FCBB-4730-8760-9824CE71000B}" type="presOf" srcId="{72F5F3B1-762B-45D5-81D6-4DF31B63A8BA}" destId="{EC39410C-5A93-46DA-B7A5-F9D3C3292B3B}" srcOrd="0" destOrd="0" presId="urn:microsoft.com/office/officeart/2005/8/layout/radial4"/>
    <dgm:cxn modelId="{6E5CC038-3970-4D83-A072-CC78195B7C28}" srcId="{AE04E798-2EA6-4CFC-BA71-740E9E47C6A0}" destId="{7F38242F-434F-4880-895C-1FF93D5119A3}" srcOrd="0" destOrd="0" parTransId="{0A14D9DB-2F40-4F00-B7CD-188294D6B2C3}" sibTransId="{0722BD31-E423-4254-980D-6423DE3A0A6F}"/>
    <dgm:cxn modelId="{C5D4BC3A-B5A0-42EF-A722-CAF52D8EA911}" type="presOf" srcId="{EED82595-6006-4A5E-978A-9E9529E3DA30}" destId="{A33F3810-C64E-498B-BFFF-D3B073FBCCF8}" srcOrd="0" destOrd="0" presId="urn:microsoft.com/office/officeart/2005/8/layout/radial4"/>
    <dgm:cxn modelId="{0CB1C042-882B-4810-8A4E-C4EA0E942400}" srcId="{D0A70AFD-08C0-4FAA-B462-BFDD87220505}" destId="{AE04E798-2EA6-4CFC-BA71-740E9E47C6A0}" srcOrd="0" destOrd="0" parTransId="{9E15874D-B632-4E37-B904-524042C36714}" sibTransId="{55FC9032-2EF7-41C1-BDD6-103276964C03}"/>
    <dgm:cxn modelId="{5B8F8144-9D2A-487E-9C22-8AE5D2F24605}" type="presOf" srcId="{7F38242F-434F-4880-895C-1FF93D5119A3}" destId="{86BF53C6-CC2C-497A-BD63-90FA2C56731E}" srcOrd="0" destOrd="0" presId="urn:microsoft.com/office/officeart/2005/8/layout/radial4"/>
    <dgm:cxn modelId="{34915249-4C0D-4614-BDD3-A2E123DD6335}" srcId="{AE04E798-2EA6-4CFC-BA71-740E9E47C6A0}" destId="{EED82595-6006-4A5E-978A-9E9529E3DA30}" srcOrd="2" destOrd="0" parTransId="{5190FFA4-A4F2-44F8-8590-BBEC1D1C2113}" sibTransId="{90390576-8A3F-4914-AB43-EA544D9AA4F8}"/>
    <dgm:cxn modelId="{1F96437A-A8F8-4071-9F21-0AC206191654}" type="presOf" srcId="{5190FFA4-A4F2-44F8-8590-BBEC1D1C2113}" destId="{C0553E84-15D1-4F78-A838-91C2783B1D97}" srcOrd="0" destOrd="0" presId="urn:microsoft.com/office/officeart/2005/8/layout/radial4"/>
    <dgm:cxn modelId="{CE707498-1368-45CF-A4CC-DF24D60F0956}" type="presOf" srcId="{0A14D9DB-2F40-4F00-B7CD-188294D6B2C3}" destId="{77D86982-76F1-435F-8A24-5262F0A2D23F}" srcOrd="0" destOrd="0" presId="urn:microsoft.com/office/officeart/2005/8/layout/radial4"/>
    <dgm:cxn modelId="{274BCCB5-06A7-40BF-A9C4-BC676E23BFB2}" srcId="{AE04E798-2EA6-4CFC-BA71-740E9E47C6A0}" destId="{72F5F3B1-762B-45D5-81D6-4DF31B63A8BA}" srcOrd="1" destOrd="0" parTransId="{9618B69C-F1EA-44D4-8D18-DC16264919E5}" sibTransId="{FD7DDB68-A4D0-42C3-AD82-62C9590360AF}"/>
    <dgm:cxn modelId="{743697C4-6D8B-4CBF-8183-0C88D3B09724}" type="presOf" srcId="{AE04E798-2EA6-4CFC-BA71-740E9E47C6A0}" destId="{F0B01B19-1BDB-4E5B-B651-D21EA235C187}" srcOrd="0" destOrd="0" presId="urn:microsoft.com/office/officeart/2005/8/layout/radial4"/>
    <dgm:cxn modelId="{DD6D2BD9-3EB5-419A-B801-8E9ABA90CD80}" type="presOf" srcId="{9618B69C-F1EA-44D4-8D18-DC16264919E5}" destId="{78F06461-C085-4823-B484-95DB90CA3E33}" srcOrd="0" destOrd="0" presId="urn:microsoft.com/office/officeart/2005/8/layout/radial4"/>
    <dgm:cxn modelId="{91B3C6B9-1F5C-4F9D-ADE8-481C667D49EC}" type="presParOf" srcId="{85393FBF-EC8B-4D4F-A113-22ED93612E93}" destId="{F0B01B19-1BDB-4E5B-B651-D21EA235C187}" srcOrd="0" destOrd="0" presId="urn:microsoft.com/office/officeart/2005/8/layout/radial4"/>
    <dgm:cxn modelId="{5EC1E444-3DA6-4786-87B5-53B353A0094C}" type="presParOf" srcId="{85393FBF-EC8B-4D4F-A113-22ED93612E93}" destId="{77D86982-76F1-435F-8A24-5262F0A2D23F}" srcOrd="1" destOrd="0" presId="urn:microsoft.com/office/officeart/2005/8/layout/radial4"/>
    <dgm:cxn modelId="{619FB435-5A12-4568-A274-4D40D58998EA}" type="presParOf" srcId="{85393FBF-EC8B-4D4F-A113-22ED93612E93}" destId="{86BF53C6-CC2C-497A-BD63-90FA2C56731E}" srcOrd="2" destOrd="0" presId="urn:microsoft.com/office/officeart/2005/8/layout/radial4"/>
    <dgm:cxn modelId="{B5CD0725-8779-4DA7-8F43-C4EAAE136A20}" type="presParOf" srcId="{85393FBF-EC8B-4D4F-A113-22ED93612E93}" destId="{78F06461-C085-4823-B484-95DB90CA3E33}" srcOrd="3" destOrd="0" presId="urn:microsoft.com/office/officeart/2005/8/layout/radial4"/>
    <dgm:cxn modelId="{DEAC40BB-6D27-4D49-B53A-17BCAEA33B36}" type="presParOf" srcId="{85393FBF-EC8B-4D4F-A113-22ED93612E93}" destId="{EC39410C-5A93-46DA-B7A5-F9D3C3292B3B}" srcOrd="4" destOrd="0" presId="urn:microsoft.com/office/officeart/2005/8/layout/radial4"/>
    <dgm:cxn modelId="{EF233EE4-3914-4A78-9EE9-3C321D820129}" type="presParOf" srcId="{85393FBF-EC8B-4D4F-A113-22ED93612E93}" destId="{C0553E84-15D1-4F78-A838-91C2783B1D97}" srcOrd="5" destOrd="0" presId="urn:microsoft.com/office/officeart/2005/8/layout/radial4"/>
    <dgm:cxn modelId="{3E22BC29-7488-4B19-A3F7-BA49865F649F}" type="presParOf" srcId="{85393FBF-EC8B-4D4F-A113-22ED93612E93}" destId="{A33F3810-C64E-498B-BFFF-D3B073FBCCF8}" srcOrd="6" destOrd="0" presId="urn:microsoft.com/office/officeart/2005/8/layout/radial4"/>
    <dgm:cxn modelId="{21BD4414-10D4-477F-B45F-5DDBA672A7F0}" type="presParOf" srcId="{85393FBF-EC8B-4D4F-A113-22ED93612E93}" destId="{C48706C2-5DE4-49C2-8919-9037BC135595}" srcOrd="7" destOrd="0" presId="urn:microsoft.com/office/officeart/2005/8/layout/radial4"/>
    <dgm:cxn modelId="{497DCF4D-5958-464F-8216-0AC7FDB7BE64}" type="presParOf" srcId="{85393FBF-EC8B-4D4F-A113-22ED93612E93}" destId="{06EF1306-6E43-4549-A134-0FA75493647C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B730DD9-8F09-4DAA-972B-54CA2B5EA4A9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B7D5755-B241-4EC2-A2D1-8760E553E954}">
      <dgm:prSet/>
      <dgm:spPr/>
      <dgm:t>
        <a:bodyPr/>
        <a:lstStyle/>
        <a:p>
          <a:pPr rtl="0"/>
          <a:r>
            <a:rPr lang="en-US"/>
            <a:t>Existing value chains:</a:t>
          </a:r>
        </a:p>
      </dgm:t>
    </dgm:pt>
    <dgm:pt modelId="{61450EC3-B54A-4BE7-878A-5397940E5436}" type="parTrans" cxnId="{66B329C1-26C8-4DB3-8214-EEB429D72494}">
      <dgm:prSet/>
      <dgm:spPr/>
      <dgm:t>
        <a:bodyPr/>
        <a:lstStyle/>
        <a:p>
          <a:endParaRPr lang="en-US"/>
        </a:p>
      </dgm:t>
    </dgm:pt>
    <dgm:pt modelId="{A618C74C-38E8-4FD8-829E-16362DF77AA9}" type="sibTrans" cxnId="{66B329C1-26C8-4DB3-8214-EEB429D72494}">
      <dgm:prSet/>
      <dgm:spPr/>
      <dgm:t>
        <a:bodyPr/>
        <a:lstStyle/>
        <a:p>
          <a:endParaRPr lang="en-US"/>
        </a:p>
      </dgm:t>
    </dgm:pt>
    <dgm:pt modelId="{DE17E6F9-C334-4FD7-9EC8-969987D93624}">
      <dgm:prSet/>
      <dgm:spPr/>
      <dgm:t>
        <a:bodyPr/>
        <a:lstStyle/>
        <a:p>
          <a:pPr rtl="0"/>
          <a:r>
            <a:rPr lang="en-US"/>
            <a:t>Knitting</a:t>
          </a:r>
        </a:p>
      </dgm:t>
    </dgm:pt>
    <dgm:pt modelId="{88627BD1-1803-4EC1-978D-0EB6256688BB}" type="parTrans" cxnId="{F8AB4B1A-CD25-4943-A87A-2D7205A55276}">
      <dgm:prSet/>
      <dgm:spPr/>
      <dgm:t>
        <a:bodyPr/>
        <a:lstStyle/>
        <a:p>
          <a:endParaRPr lang="en-US"/>
        </a:p>
      </dgm:t>
    </dgm:pt>
    <dgm:pt modelId="{870B6106-413E-4C27-86BF-0AC37509ED6D}" type="sibTrans" cxnId="{F8AB4B1A-CD25-4943-A87A-2D7205A55276}">
      <dgm:prSet/>
      <dgm:spPr/>
      <dgm:t>
        <a:bodyPr/>
        <a:lstStyle/>
        <a:p>
          <a:endParaRPr lang="en-US"/>
        </a:p>
      </dgm:t>
    </dgm:pt>
    <dgm:pt modelId="{CCF7A9DE-07AA-4111-840F-293AE53F73D6}">
      <dgm:prSet/>
      <dgm:spPr/>
      <dgm:t>
        <a:bodyPr/>
        <a:lstStyle/>
        <a:p>
          <a:pPr rtl="0"/>
          <a:r>
            <a:rPr lang="en-US"/>
            <a:t>Apparel</a:t>
          </a:r>
        </a:p>
      </dgm:t>
    </dgm:pt>
    <dgm:pt modelId="{4950CFF6-39C9-4CF3-8779-C1E59D2DD644}" type="parTrans" cxnId="{ECBC4731-B01C-4C17-B3FC-67FC43BEB36D}">
      <dgm:prSet/>
      <dgm:spPr/>
      <dgm:t>
        <a:bodyPr/>
        <a:lstStyle/>
        <a:p>
          <a:endParaRPr lang="en-US"/>
        </a:p>
      </dgm:t>
    </dgm:pt>
    <dgm:pt modelId="{41F7E1E3-2E31-4832-934F-47E1A6AA0B2B}" type="sibTrans" cxnId="{ECBC4731-B01C-4C17-B3FC-67FC43BEB36D}">
      <dgm:prSet/>
      <dgm:spPr/>
      <dgm:t>
        <a:bodyPr/>
        <a:lstStyle/>
        <a:p>
          <a:endParaRPr lang="en-US"/>
        </a:p>
      </dgm:t>
    </dgm:pt>
    <dgm:pt modelId="{99907633-274D-4C13-A2B7-D96209169C7C}">
      <dgm:prSet/>
      <dgm:spPr/>
      <dgm:t>
        <a:bodyPr/>
        <a:lstStyle/>
        <a:p>
          <a:pPr rtl="0"/>
          <a:r>
            <a:rPr lang="en-US"/>
            <a:t>Value chains to be developed:</a:t>
          </a:r>
        </a:p>
      </dgm:t>
    </dgm:pt>
    <dgm:pt modelId="{62743F2D-E30F-4FF3-B07A-D909E6378568}" type="parTrans" cxnId="{7FF85B2A-B93C-431F-B6D0-BAC7C48481A7}">
      <dgm:prSet/>
      <dgm:spPr/>
      <dgm:t>
        <a:bodyPr/>
        <a:lstStyle/>
        <a:p>
          <a:endParaRPr lang="en-US"/>
        </a:p>
      </dgm:t>
    </dgm:pt>
    <dgm:pt modelId="{519B6D03-4F1E-48BC-AE9F-325E51B49D84}" type="sibTrans" cxnId="{7FF85B2A-B93C-431F-B6D0-BAC7C48481A7}">
      <dgm:prSet/>
      <dgm:spPr/>
      <dgm:t>
        <a:bodyPr/>
        <a:lstStyle/>
        <a:p>
          <a:endParaRPr lang="en-US"/>
        </a:p>
      </dgm:t>
    </dgm:pt>
    <dgm:pt modelId="{CFFF077C-EB69-4F13-92E8-8A9B7C526456}">
      <dgm:prSet/>
      <dgm:spPr/>
      <dgm:t>
        <a:bodyPr/>
        <a:lstStyle/>
        <a:p>
          <a:pPr rtl="0"/>
          <a:r>
            <a:rPr lang="en-US"/>
            <a:t>Natural fibers</a:t>
          </a:r>
        </a:p>
      </dgm:t>
    </dgm:pt>
    <dgm:pt modelId="{BC55D278-F027-4DB0-94CE-98BB5375DA54}" type="parTrans" cxnId="{7D1D6453-8F2A-4B64-AF38-A09666124868}">
      <dgm:prSet/>
      <dgm:spPr/>
      <dgm:t>
        <a:bodyPr/>
        <a:lstStyle/>
        <a:p>
          <a:endParaRPr lang="en-US"/>
        </a:p>
      </dgm:t>
    </dgm:pt>
    <dgm:pt modelId="{F3310C78-0689-4CEC-B3D0-951FFF2E3307}" type="sibTrans" cxnId="{7D1D6453-8F2A-4B64-AF38-A09666124868}">
      <dgm:prSet/>
      <dgm:spPr/>
      <dgm:t>
        <a:bodyPr/>
        <a:lstStyle/>
        <a:p>
          <a:endParaRPr lang="en-US"/>
        </a:p>
      </dgm:t>
    </dgm:pt>
    <dgm:pt modelId="{39C5E508-30FF-4A72-8839-641F85E6086C}">
      <dgm:prSet/>
      <dgm:spPr/>
      <dgm:t>
        <a:bodyPr/>
        <a:lstStyle/>
        <a:p>
          <a:pPr rtl="0"/>
          <a:r>
            <a:rPr lang="en-US" dirty="0"/>
            <a:t>Innovative materials for protective cloths, for medicine, sports &amp; construction</a:t>
          </a:r>
        </a:p>
      </dgm:t>
    </dgm:pt>
    <dgm:pt modelId="{8A599CCE-6A37-4C11-9DEB-DC16ADE195D1}" type="parTrans" cxnId="{10C6EAD3-2B7D-4C25-8544-5B0EE830809B}">
      <dgm:prSet/>
      <dgm:spPr/>
      <dgm:t>
        <a:bodyPr/>
        <a:lstStyle/>
        <a:p>
          <a:endParaRPr lang="en-US"/>
        </a:p>
      </dgm:t>
    </dgm:pt>
    <dgm:pt modelId="{45850CEB-FDC3-410B-BF0E-339AB87D14B5}" type="sibTrans" cxnId="{10C6EAD3-2B7D-4C25-8544-5B0EE830809B}">
      <dgm:prSet/>
      <dgm:spPr/>
      <dgm:t>
        <a:bodyPr/>
        <a:lstStyle/>
        <a:p>
          <a:endParaRPr lang="en-US"/>
        </a:p>
      </dgm:t>
    </dgm:pt>
    <dgm:pt modelId="{A9D940FF-1F5D-4CD2-8340-646DF0745EA2}" type="pres">
      <dgm:prSet presAssocID="{6B730DD9-8F09-4DAA-972B-54CA2B5EA4A9}" presName="Name0" presStyleCnt="0">
        <dgm:presLayoutVars>
          <dgm:dir/>
          <dgm:animLvl val="lvl"/>
          <dgm:resizeHandles val="exact"/>
        </dgm:presLayoutVars>
      </dgm:prSet>
      <dgm:spPr/>
    </dgm:pt>
    <dgm:pt modelId="{D66B5C32-B4F6-43E7-ACBE-30EAB51E5308}" type="pres">
      <dgm:prSet presAssocID="{FB7D5755-B241-4EC2-A2D1-8760E553E954}" presName="linNode" presStyleCnt="0"/>
      <dgm:spPr/>
    </dgm:pt>
    <dgm:pt modelId="{3416523F-2A3C-4CD6-BCFF-2F04748D9F37}" type="pres">
      <dgm:prSet presAssocID="{FB7D5755-B241-4EC2-A2D1-8760E553E954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C054CBA2-02EC-40B0-96FC-EA8E5E7591F6}" type="pres">
      <dgm:prSet presAssocID="{FB7D5755-B241-4EC2-A2D1-8760E553E954}" presName="descendantText" presStyleLbl="alignAccFollowNode1" presStyleIdx="0" presStyleCnt="2">
        <dgm:presLayoutVars>
          <dgm:bulletEnabled val="1"/>
        </dgm:presLayoutVars>
      </dgm:prSet>
      <dgm:spPr/>
    </dgm:pt>
    <dgm:pt modelId="{5E4B990B-C451-42A8-8AE3-8ADB369B5EBA}" type="pres">
      <dgm:prSet presAssocID="{A618C74C-38E8-4FD8-829E-16362DF77AA9}" presName="sp" presStyleCnt="0"/>
      <dgm:spPr/>
    </dgm:pt>
    <dgm:pt modelId="{5021F5EB-94F0-416D-B11D-1D5EE5425D84}" type="pres">
      <dgm:prSet presAssocID="{99907633-274D-4C13-A2B7-D96209169C7C}" presName="linNode" presStyleCnt="0"/>
      <dgm:spPr/>
    </dgm:pt>
    <dgm:pt modelId="{EDBD8910-7873-4396-843F-346BE5382B55}" type="pres">
      <dgm:prSet presAssocID="{99907633-274D-4C13-A2B7-D96209169C7C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9A1BF2E9-F913-4B64-B316-6A747075FC74}" type="pres">
      <dgm:prSet presAssocID="{99907633-274D-4C13-A2B7-D96209169C7C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5D6AE506-4095-409B-A52E-118D39AAD6D4}" type="presOf" srcId="{99907633-274D-4C13-A2B7-D96209169C7C}" destId="{EDBD8910-7873-4396-843F-346BE5382B55}" srcOrd="0" destOrd="0" presId="urn:microsoft.com/office/officeart/2005/8/layout/vList5"/>
    <dgm:cxn modelId="{F8AB4B1A-CD25-4943-A87A-2D7205A55276}" srcId="{FB7D5755-B241-4EC2-A2D1-8760E553E954}" destId="{DE17E6F9-C334-4FD7-9EC8-969987D93624}" srcOrd="0" destOrd="0" parTransId="{88627BD1-1803-4EC1-978D-0EB6256688BB}" sibTransId="{870B6106-413E-4C27-86BF-0AC37509ED6D}"/>
    <dgm:cxn modelId="{7FF85B2A-B93C-431F-B6D0-BAC7C48481A7}" srcId="{6B730DD9-8F09-4DAA-972B-54CA2B5EA4A9}" destId="{99907633-274D-4C13-A2B7-D96209169C7C}" srcOrd="1" destOrd="0" parTransId="{62743F2D-E30F-4FF3-B07A-D909E6378568}" sibTransId="{519B6D03-4F1E-48BC-AE9F-325E51B49D84}"/>
    <dgm:cxn modelId="{ECBC4731-B01C-4C17-B3FC-67FC43BEB36D}" srcId="{FB7D5755-B241-4EC2-A2D1-8760E553E954}" destId="{CCF7A9DE-07AA-4111-840F-293AE53F73D6}" srcOrd="1" destOrd="0" parTransId="{4950CFF6-39C9-4CF3-8779-C1E59D2DD644}" sibTransId="{41F7E1E3-2E31-4832-934F-47E1A6AA0B2B}"/>
    <dgm:cxn modelId="{7D1D6453-8F2A-4B64-AF38-A09666124868}" srcId="{99907633-274D-4C13-A2B7-D96209169C7C}" destId="{CFFF077C-EB69-4F13-92E8-8A9B7C526456}" srcOrd="0" destOrd="0" parTransId="{BC55D278-F027-4DB0-94CE-98BB5375DA54}" sibTransId="{F3310C78-0689-4CEC-B3D0-951FFF2E3307}"/>
    <dgm:cxn modelId="{2EF2C599-8AE8-4DBB-83E6-9C8DF3490561}" type="presOf" srcId="{6B730DD9-8F09-4DAA-972B-54CA2B5EA4A9}" destId="{A9D940FF-1F5D-4CD2-8340-646DF0745EA2}" srcOrd="0" destOrd="0" presId="urn:microsoft.com/office/officeart/2005/8/layout/vList5"/>
    <dgm:cxn modelId="{F8C505A2-A8C5-4F0B-BCF7-C79A56AEB273}" type="presOf" srcId="{DE17E6F9-C334-4FD7-9EC8-969987D93624}" destId="{C054CBA2-02EC-40B0-96FC-EA8E5E7591F6}" srcOrd="0" destOrd="0" presId="urn:microsoft.com/office/officeart/2005/8/layout/vList5"/>
    <dgm:cxn modelId="{56628EAB-163F-4776-9ED0-26FBCAF37CA9}" type="presOf" srcId="{CFFF077C-EB69-4F13-92E8-8A9B7C526456}" destId="{9A1BF2E9-F913-4B64-B316-6A747075FC74}" srcOrd="0" destOrd="0" presId="urn:microsoft.com/office/officeart/2005/8/layout/vList5"/>
    <dgm:cxn modelId="{B1E00FB4-DAC3-496E-A28B-4B8A5686835D}" type="presOf" srcId="{CCF7A9DE-07AA-4111-840F-293AE53F73D6}" destId="{C054CBA2-02EC-40B0-96FC-EA8E5E7591F6}" srcOrd="0" destOrd="1" presId="urn:microsoft.com/office/officeart/2005/8/layout/vList5"/>
    <dgm:cxn modelId="{30A54DB7-6D8E-4ED2-8B4C-606FFA457E63}" type="presOf" srcId="{FB7D5755-B241-4EC2-A2D1-8760E553E954}" destId="{3416523F-2A3C-4CD6-BCFF-2F04748D9F37}" srcOrd="0" destOrd="0" presId="urn:microsoft.com/office/officeart/2005/8/layout/vList5"/>
    <dgm:cxn modelId="{66B329C1-26C8-4DB3-8214-EEB429D72494}" srcId="{6B730DD9-8F09-4DAA-972B-54CA2B5EA4A9}" destId="{FB7D5755-B241-4EC2-A2D1-8760E553E954}" srcOrd="0" destOrd="0" parTransId="{61450EC3-B54A-4BE7-878A-5397940E5436}" sibTransId="{A618C74C-38E8-4FD8-829E-16362DF77AA9}"/>
    <dgm:cxn modelId="{10C6EAD3-2B7D-4C25-8544-5B0EE830809B}" srcId="{99907633-274D-4C13-A2B7-D96209169C7C}" destId="{39C5E508-30FF-4A72-8839-641F85E6086C}" srcOrd="1" destOrd="0" parTransId="{8A599CCE-6A37-4C11-9DEB-DC16ADE195D1}" sibTransId="{45850CEB-FDC3-410B-BF0E-339AB87D14B5}"/>
    <dgm:cxn modelId="{AABB79D6-845A-4FF8-BBC0-A084D77A3FF2}" type="presOf" srcId="{39C5E508-30FF-4A72-8839-641F85E6086C}" destId="{9A1BF2E9-F913-4B64-B316-6A747075FC74}" srcOrd="0" destOrd="1" presId="urn:microsoft.com/office/officeart/2005/8/layout/vList5"/>
    <dgm:cxn modelId="{AD5B2885-18FB-467C-89BF-D497760FAB13}" type="presParOf" srcId="{A9D940FF-1F5D-4CD2-8340-646DF0745EA2}" destId="{D66B5C32-B4F6-43E7-ACBE-30EAB51E5308}" srcOrd="0" destOrd="0" presId="urn:microsoft.com/office/officeart/2005/8/layout/vList5"/>
    <dgm:cxn modelId="{B3A22216-70A7-4301-A892-7449171633F7}" type="presParOf" srcId="{D66B5C32-B4F6-43E7-ACBE-30EAB51E5308}" destId="{3416523F-2A3C-4CD6-BCFF-2F04748D9F37}" srcOrd="0" destOrd="0" presId="urn:microsoft.com/office/officeart/2005/8/layout/vList5"/>
    <dgm:cxn modelId="{63C8742D-9DC0-4A4F-8727-09912A72A974}" type="presParOf" srcId="{D66B5C32-B4F6-43E7-ACBE-30EAB51E5308}" destId="{C054CBA2-02EC-40B0-96FC-EA8E5E7591F6}" srcOrd="1" destOrd="0" presId="urn:microsoft.com/office/officeart/2005/8/layout/vList5"/>
    <dgm:cxn modelId="{4A383DDB-3406-447D-9AEF-03EDC3BFF969}" type="presParOf" srcId="{A9D940FF-1F5D-4CD2-8340-646DF0745EA2}" destId="{5E4B990B-C451-42A8-8AE3-8ADB369B5EBA}" srcOrd="1" destOrd="0" presId="urn:microsoft.com/office/officeart/2005/8/layout/vList5"/>
    <dgm:cxn modelId="{312EB28D-C366-4D88-8AF2-7BE57CC8E9AA}" type="presParOf" srcId="{A9D940FF-1F5D-4CD2-8340-646DF0745EA2}" destId="{5021F5EB-94F0-416D-B11D-1D5EE5425D84}" srcOrd="2" destOrd="0" presId="urn:microsoft.com/office/officeart/2005/8/layout/vList5"/>
    <dgm:cxn modelId="{A1B4F774-5241-4296-A342-6E4B03F7C030}" type="presParOf" srcId="{5021F5EB-94F0-416D-B11D-1D5EE5425D84}" destId="{EDBD8910-7873-4396-843F-346BE5382B55}" srcOrd="0" destOrd="0" presId="urn:microsoft.com/office/officeart/2005/8/layout/vList5"/>
    <dgm:cxn modelId="{7E8BEC72-F720-4A08-919E-70B219C2FDFB}" type="presParOf" srcId="{5021F5EB-94F0-416D-B11D-1D5EE5425D84}" destId="{9A1BF2E9-F913-4B64-B316-6A747075FC7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505204-63DA-49B2-8AE0-B5008A420DEE}">
      <dsp:nvSpPr>
        <dsp:cNvPr id="0" name=""/>
        <dsp:cNvSpPr/>
      </dsp:nvSpPr>
      <dsp:spPr>
        <a:xfrm rot="21300000">
          <a:off x="26342" y="2370717"/>
          <a:ext cx="13572192" cy="1197057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072A45-DB48-4CFE-AD25-14AFB87F43CC}">
      <dsp:nvSpPr>
        <dsp:cNvPr id="0" name=""/>
        <dsp:cNvSpPr/>
      </dsp:nvSpPr>
      <dsp:spPr>
        <a:xfrm>
          <a:off x="1324051" y="296924"/>
          <a:ext cx="4087463" cy="2375396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27FDFF-B375-44CB-A8FE-B202E3DC6643}">
      <dsp:nvSpPr>
        <dsp:cNvPr id="0" name=""/>
        <dsp:cNvSpPr/>
      </dsp:nvSpPr>
      <dsp:spPr>
        <a:xfrm>
          <a:off x="5612795" y="24068"/>
          <a:ext cx="7078483" cy="2494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kern="1200" noProof="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b="0" i="1" kern="1200" noProof="0" dirty="0">
              <a:solidFill>
                <a:srgbClr val="00B050"/>
              </a:solidFill>
            </a:rPr>
            <a:t>Reconfiguration of industries with critical mass and geographic concentration –</a:t>
          </a:r>
          <a:r>
            <a:rPr lang="en-GB" sz="2400" b="0" kern="1200" noProof="0" dirty="0"/>
            <a:t> as agro-food, textiles and tourism</a:t>
          </a: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b="0" i="1" kern="1200" noProof="0" dirty="0">
              <a:solidFill>
                <a:srgbClr val="00B050"/>
              </a:solidFill>
            </a:rPr>
            <a:t>Diversification of activities in “catalyst industries” </a:t>
          </a:r>
          <a:r>
            <a:rPr lang="en-GB" sz="2400" b="0" kern="1200" noProof="0" dirty="0"/>
            <a:t>– as biotechnologies and TIC</a:t>
          </a: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b="0" i="1" kern="1200" noProof="0" dirty="0">
              <a:solidFill>
                <a:srgbClr val="00B050"/>
              </a:solidFill>
            </a:rPr>
            <a:t>Development of new activities</a:t>
          </a:r>
          <a:r>
            <a:rPr lang="en-GB" sz="2400" b="0" i="0" kern="1200" noProof="0" dirty="0"/>
            <a:t> </a:t>
          </a:r>
          <a:r>
            <a:rPr lang="en-GB" sz="2400" b="0" kern="1200" noProof="0" dirty="0"/>
            <a:t>– in fields like environment</a:t>
          </a:r>
        </a:p>
      </dsp:txBody>
      <dsp:txXfrm>
        <a:off x="5612795" y="24068"/>
        <a:ext cx="7078483" cy="2494166"/>
      </dsp:txXfrm>
    </dsp:sp>
    <dsp:sp modelId="{5073F97B-CE6E-4445-A1E4-0AB9A0FF9030}">
      <dsp:nvSpPr>
        <dsp:cNvPr id="0" name=""/>
        <dsp:cNvSpPr/>
      </dsp:nvSpPr>
      <dsp:spPr>
        <a:xfrm>
          <a:off x="7902428" y="3266170"/>
          <a:ext cx="4087463" cy="2375396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953EDB-7443-4434-AD70-572588D10F2D}">
      <dsp:nvSpPr>
        <dsp:cNvPr id="0" name=""/>
        <dsp:cNvSpPr/>
      </dsp:nvSpPr>
      <dsp:spPr>
        <a:xfrm>
          <a:off x="1198204" y="3444325"/>
          <a:ext cx="6051014" cy="24941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noProof="0" dirty="0"/>
            <a:t>Change economic structure based on </a:t>
          </a:r>
          <a:r>
            <a:rPr lang="en-GB" sz="2400" i="1" kern="1200" noProof="0" dirty="0">
              <a:solidFill>
                <a:srgbClr val="C00000"/>
              </a:solidFill>
            </a:rPr>
            <a:t>small</a:t>
          </a:r>
          <a:r>
            <a:rPr lang="en-GB" sz="2400" i="1" kern="1200" baseline="0" noProof="0" dirty="0">
              <a:solidFill>
                <a:srgbClr val="C00000"/>
              </a:solidFill>
            </a:rPr>
            <a:t> added value industries </a:t>
          </a:r>
          <a:r>
            <a:rPr lang="en-GB" sz="2400" i="1" kern="1200" noProof="0" dirty="0">
              <a:solidFill>
                <a:srgbClr val="C00000"/>
              </a:solidFill>
            </a:rPr>
            <a:t>and low level of technology, </a:t>
          </a:r>
          <a:r>
            <a:rPr lang="en-GB" sz="2400" i="1" kern="1200" noProof="0" dirty="0">
              <a:solidFill>
                <a:schemeClr val="tx1"/>
              </a:solidFill>
            </a:rPr>
            <a:t>and </a:t>
          </a:r>
          <a:r>
            <a:rPr lang="en-GB" sz="2400" i="0" kern="1200" noProof="0" dirty="0">
              <a:solidFill>
                <a:schemeClr val="tx1"/>
              </a:solidFill>
            </a:rPr>
            <a:t>d</a:t>
          </a:r>
          <a:r>
            <a:rPr lang="en-GB" sz="2400" kern="1200" noProof="0" dirty="0"/>
            <a:t>evelopment based on </a:t>
          </a:r>
          <a:r>
            <a:rPr lang="en-GB" sz="2400" i="1" kern="1200" noProof="0" dirty="0">
              <a:solidFill>
                <a:srgbClr val="C00000"/>
              </a:solidFill>
            </a:rPr>
            <a:t>cheap cost of the work force and imported raw materials</a:t>
          </a:r>
        </a:p>
      </dsp:txBody>
      <dsp:txXfrm>
        <a:off x="1198204" y="3444325"/>
        <a:ext cx="6051014" cy="24941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638825-65B4-442B-B828-F38A152C1218}">
      <dsp:nvSpPr>
        <dsp:cNvPr id="0" name=""/>
        <dsp:cNvSpPr/>
      </dsp:nvSpPr>
      <dsp:spPr>
        <a:xfrm>
          <a:off x="5661" y="0"/>
          <a:ext cx="5445852" cy="50348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ctr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>
              <a:latin typeface="Arial Hebrew Scholar" charset="-79"/>
              <a:ea typeface="Arial Hebrew Scholar" charset="-79"/>
              <a:cs typeface="Arial Hebrew Scholar" charset="-79"/>
            </a:rPr>
            <a:t>Main areas - RIS3</a:t>
          </a:r>
          <a:endParaRPr lang="en-US" sz="4600" kern="1200" dirty="0">
            <a:latin typeface="Arial Hebrew Scholar" charset="-79"/>
            <a:ea typeface="Arial Hebrew Scholar" charset="-79"/>
            <a:cs typeface="Arial Hebrew Scholar" charset="-79"/>
          </a:endParaRPr>
        </a:p>
      </dsp:txBody>
      <dsp:txXfrm>
        <a:off x="5661" y="0"/>
        <a:ext cx="5445852" cy="1510453"/>
      </dsp:txXfrm>
    </dsp:sp>
    <dsp:sp modelId="{5DF49594-DDA5-448B-93B4-93BCFAEC2BF1}">
      <dsp:nvSpPr>
        <dsp:cNvPr id="0" name=""/>
        <dsp:cNvSpPr/>
      </dsp:nvSpPr>
      <dsp:spPr>
        <a:xfrm>
          <a:off x="550246" y="1510699"/>
          <a:ext cx="4356681" cy="4833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Arial Hebrew Scholar" charset="-79"/>
              <a:ea typeface="Arial Hebrew Scholar" charset="-79"/>
              <a:cs typeface="Arial Hebrew Scholar" charset="-79"/>
            </a:rPr>
            <a:t>Agro-food</a:t>
          </a:r>
          <a:endParaRPr lang="en-US" sz="1800" kern="1200" dirty="0">
            <a:latin typeface="Arial Hebrew Scholar" charset="-79"/>
            <a:ea typeface="Arial Hebrew Scholar" charset="-79"/>
            <a:cs typeface="Arial Hebrew Scholar" charset="-79"/>
          </a:endParaRPr>
        </a:p>
      </dsp:txBody>
      <dsp:txXfrm>
        <a:off x="564404" y="1524857"/>
        <a:ext cx="4328365" cy="455070"/>
      </dsp:txXfrm>
    </dsp:sp>
    <dsp:sp modelId="{1D531CED-CB3E-4801-9570-543FCA9A0491}">
      <dsp:nvSpPr>
        <dsp:cNvPr id="0" name=""/>
        <dsp:cNvSpPr/>
      </dsp:nvSpPr>
      <dsp:spPr>
        <a:xfrm>
          <a:off x="550246" y="2068453"/>
          <a:ext cx="4356681" cy="4833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817038"/>
                <a:satOff val="-1136"/>
                <a:lumOff val="-43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817038"/>
                <a:satOff val="-1136"/>
                <a:lumOff val="-43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817038"/>
                <a:satOff val="-1136"/>
                <a:lumOff val="-43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Arial Hebrew Scholar" charset="-79"/>
              <a:ea typeface="Arial Hebrew Scholar" charset="-79"/>
              <a:cs typeface="Arial Hebrew Scholar" charset="-79"/>
            </a:rPr>
            <a:t>Textile &amp; New materials</a:t>
          </a:r>
          <a:endParaRPr lang="en-US" sz="1800" kern="1200" dirty="0">
            <a:latin typeface="Arial Hebrew Scholar" charset="-79"/>
            <a:ea typeface="Arial Hebrew Scholar" charset="-79"/>
            <a:cs typeface="Arial Hebrew Scholar" charset="-79"/>
          </a:endParaRPr>
        </a:p>
      </dsp:txBody>
      <dsp:txXfrm>
        <a:off x="564404" y="2082611"/>
        <a:ext cx="4328365" cy="455070"/>
      </dsp:txXfrm>
    </dsp:sp>
    <dsp:sp modelId="{1749E788-4353-4094-9F58-0A7FED21C4C0}">
      <dsp:nvSpPr>
        <dsp:cNvPr id="0" name=""/>
        <dsp:cNvSpPr/>
      </dsp:nvSpPr>
      <dsp:spPr>
        <a:xfrm>
          <a:off x="550246" y="2626207"/>
          <a:ext cx="4356681" cy="4833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634077"/>
                <a:satOff val="-2273"/>
                <a:lumOff val="-87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634077"/>
                <a:satOff val="-2273"/>
                <a:lumOff val="-87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634077"/>
                <a:satOff val="-2273"/>
                <a:lumOff val="-87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Arial Hebrew Scholar" charset="-79"/>
              <a:ea typeface="Arial Hebrew Scholar" charset="-79"/>
              <a:cs typeface="Arial Hebrew Scholar" charset="-79"/>
            </a:rPr>
            <a:t>ITC</a:t>
          </a:r>
          <a:endParaRPr lang="en-US" sz="1800" kern="1200" dirty="0">
            <a:latin typeface="Arial Hebrew Scholar" charset="-79"/>
            <a:ea typeface="Arial Hebrew Scholar" charset="-79"/>
            <a:cs typeface="Arial Hebrew Scholar" charset="-79"/>
          </a:endParaRPr>
        </a:p>
      </dsp:txBody>
      <dsp:txXfrm>
        <a:off x="564404" y="2640365"/>
        <a:ext cx="4328365" cy="455070"/>
      </dsp:txXfrm>
    </dsp:sp>
    <dsp:sp modelId="{20399D5E-7B2D-4297-B586-7C6E52E69A48}">
      <dsp:nvSpPr>
        <dsp:cNvPr id="0" name=""/>
        <dsp:cNvSpPr/>
      </dsp:nvSpPr>
      <dsp:spPr>
        <a:xfrm>
          <a:off x="550246" y="3183961"/>
          <a:ext cx="4356681" cy="4833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451115"/>
                <a:satOff val="-3409"/>
                <a:lumOff val="-13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latin typeface="Arial Hebrew Scholar" charset="-79"/>
              <a:ea typeface="Arial Hebrew Scholar" charset="-79"/>
              <a:cs typeface="Arial Hebrew Scholar" charset="-79"/>
            </a:rPr>
            <a:t>Biotechnologies</a:t>
          </a:r>
          <a:r>
            <a:rPr lang="en-US" sz="1800" b="1" kern="1200" dirty="0">
              <a:latin typeface="Arial Hebrew Scholar" charset="-79"/>
              <a:ea typeface="Arial Hebrew Scholar" charset="-79"/>
              <a:cs typeface="Arial Hebrew Scholar" charset="-79"/>
            </a:rPr>
            <a:t> </a:t>
          </a:r>
          <a:endParaRPr lang="en-US" sz="1800" kern="1200" dirty="0">
            <a:latin typeface="Arial Hebrew Scholar" charset="-79"/>
            <a:ea typeface="Arial Hebrew Scholar" charset="-79"/>
            <a:cs typeface="Arial Hebrew Scholar" charset="-79"/>
          </a:endParaRPr>
        </a:p>
      </dsp:txBody>
      <dsp:txXfrm>
        <a:off x="564404" y="3198119"/>
        <a:ext cx="4328365" cy="455070"/>
      </dsp:txXfrm>
    </dsp:sp>
    <dsp:sp modelId="{1A867EEF-9EC3-47D2-ABE4-BE0892D4FAEF}">
      <dsp:nvSpPr>
        <dsp:cNvPr id="0" name=""/>
        <dsp:cNvSpPr/>
      </dsp:nvSpPr>
      <dsp:spPr>
        <a:xfrm>
          <a:off x="550246" y="3741715"/>
          <a:ext cx="4356681" cy="4833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268153"/>
                <a:satOff val="-4546"/>
                <a:lumOff val="-17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268153"/>
                <a:satOff val="-4546"/>
                <a:lumOff val="-17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268153"/>
                <a:satOff val="-4546"/>
                <a:lumOff val="-17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Arial Hebrew Scholar" charset="-79"/>
              <a:ea typeface="Arial Hebrew Scholar" charset="-79"/>
              <a:cs typeface="Arial Hebrew Scholar" charset="-79"/>
            </a:rPr>
            <a:t>Healthy ageing &amp; living</a:t>
          </a:r>
        </a:p>
      </dsp:txBody>
      <dsp:txXfrm>
        <a:off x="564404" y="3755873"/>
        <a:ext cx="4328365" cy="455070"/>
      </dsp:txXfrm>
    </dsp:sp>
    <dsp:sp modelId="{35834F64-DD9A-4768-A419-753355141380}">
      <dsp:nvSpPr>
        <dsp:cNvPr id="0" name=""/>
        <dsp:cNvSpPr/>
      </dsp:nvSpPr>
      <dsp:spPr>
        <a:xfrm>
          <a:off x="550246" y="4299469"/>
          <a:ext cx="4356681" cy="4833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085191"/>
                <a:satOff val="-5682"/>
                <a:lumOff val="-217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085191"/>
                <a:satOff val="-5682"/>
                <a:lumOff val="-217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085191"/>
                <a:satOff val="-5682"/>
                <a:lumOff val="-217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Arial Hebrew Scholar" charset="-79"/>
              <a:ea typeface="Arial Hebrew Scholar" charset="-79"/>
              <a:cs typeface="Arial Hebrew Scholar" charset="-79"/>
            </a:rPr>
            <a:t>Environment</a:t>
          </a:r>
        </a:p>
      </dsp:txBody>
      <dsp:txXfrm>
        <a:off x="564404" y="4313627"/>
        <a:ext cx="4328365" cy="455070"/>
      </dsp:txXfrm>
    </dsp:sp>
    <dsp:sp modelId="{53A454B6-F719-4C4C-B5EE-0380C278ECEA}">
      <dsp:nvSpPr>
        <dsp:cNvPr id="0" name=""/>
        <dsp:cNvSpPr/>
      </dsp:nvSpPr>
      <dsp:spPr>
        <a:xfrm>
          <a:off x="5859952" y="0"/>
          <a:ext cx="5445852" cy="50348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ctr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>
              <a:latin typeface="Arial Hebrew Scholar" charset="-79"/>
              <a:ea typeface="Arial Hebrew Scholar" charset="-79"/>
              <a:cs typeface="Arial Hebrew Scholar" charset="-79"/>
            </a:rPr>
            <a:t>Horizontal priorities</a:t>
          </a:r>
          <a:endParaRPr lang="en-US" sz="4600" kern="1200" dirty="0">
            <a:latin typeface="Arial Hebrew Scholar" charset="-79"/>
            <a:ea typeface="Arial Hebrew Scholar" charset="-79"/>
            <a:cs typeface="Arial Hebrew Scholar" charset="-79"/>
          </a:endParaRPr>
        </a:p>
      </dsp:txBody>
      <dsp:txXfrm>
        <a:off x="5859952" y="0"/>
        <a:ext cx="5445852" cy="1510453"/>
      </dsp:txXfrm>
    </dsp:sp>
    <dsp:sp modelId="{8DDB36B9-05DB-4270-8D5D-2137EDE123C4}">
      <dsp:nvSpPr>
        <dsp:cNvPr id="0" name=""/>
        <dsp:cNvSpPr/>
      </dsp:nvSpPr>
      <dsp:spPr>
        <a:xfrm>
          <a:off x="6404537" y="1510576"/>
          <a:ext cx="4356681" cy="7334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902230"/>
                <a:satOff val="-6819"/>
                <a:lumOff val="-261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902230"/>
                <a:satOff val="-6819"/>
                <a:lumOff val="-261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902230"/>
                <a:satOff val="-6819"/>
                <a:lumOff val="-261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noProof="0"/>
            <a:t>Develop RDI competences</a:t>
          </a:r>
          <a:endParaRPr lang="en-GB" sz="2000" kern="1200" noProof="0" dirty="0">
            <a:latin typeface="Arial Hebrew Scholar" charset="-79"/>
            <a:ea typeface="Arial Hebrew Scholar" charset="-79"/>
            <a:cs typeface="Arial Hebrew Scholar" charset="-79"/>
          </a:endParaRPr>
        </a:p>
      </dsp:txBody>
      <dsp:txXfrm>
        <a:off x="6426020" y="1532059"/>
        <a:ext cx="4313715" cy="690503"/>
      </dsp:txXfrm>
    </dsp:sp>
    <dsp:sp modelId="{F66A2D65-331B-4475-8FAF-4620A54FE581}">
      <dsp:nvSpPr>
        <dsp:cNvPr id="0" name=""/>
        <dsp:cNvSpPr/>
      </dsp:nvSpPr>
      <dsp:spPr>
        <a:xfrm>
          <a:off x="6404537" y="2356887"/>
          <a:ext cx="4356681" cy="7334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5719268"/>
                <a:satOff val="-7955"/>
                <a:lumOff val="-305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719268"/>
                <a:satOff val="-7955"/>
                <a:lumOff val="-305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719268"/>
                <a:satOff val="-7955"/>
                <a:lumOff val="-305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kern="1200" noProof="0"/>
            <a:t>Support innovative companies</a:t>
          </a:r>
          <a:endParaRPr lang="en-GB" sz="2100" kern="1200" noProof="0" dirty="0">
            <a:latin typeface="Arial Hebrew Scholar" charset="-79"/>
            <a:ea typeface="Arial Hebrew Scholar" charset="-79"/>
            <a:cs typeface="Arial Hebrew Scholar" charset="-79"/>
          </a:endParaRPr>
        </a:p>
      </dsp:txBody>
      <dsp:txXfrm>
        <a:off x="6426020" y="2378370"/>
        <a:ext cx="4313715" cy="690503"/>
      </dsp:txXfrm>
    </dsp:sp>
    <dsp:sp modelId="{7C002E5F-A038-438F-8C47-DD8D27B52269}">
      <dsp:nvSpPr>
        <dsp:cNvPr id="0" name=""/>
        <dsp:cNvSpPr/>
      </dsp:nvSpPr>
      <dsp:spPr>
        <a:xfrm>
          <a:off x="6404537" y="3203198"/>
          <a:ext cx="4356681" cy="7334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536306"/>
                <a:satOff val="-9092"/>
                <a:lumOff val="-348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536306"/>
                <a:satOff val="-9092"/>
                <a:lumOff val="-348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536306"/>
                <a:satOff val="-9092"/>
                <a:lumOff val="-348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kern="1200" noProof="0"/>
            <a:t>Support cluster and internationalisation initiatives</a:t>
          </a:r>
          <a:endParaRPr lang="en-GB" sz="2100" kern="1200" noProof="0" dirty="0">
            <a:latin typeface="Arial Hebrew Scholar" charset="-79"/>
            <a:ea typeface="Arial Hebrew Scholar" charset="-79"/>
            <a:cs typeface="Arial Hebrew Scholar" charset="-79"/>
          </a:endParaRPr>
        </a:p>
      </dsp:txBody>
      <dsp:txXfrm>
        <a:off x="6426020" y="3224681"/>
        <a:ext cx="4313715" cy="690503"/>
      </dsp:txXfrm>
    </dsp:sp>
    <dsp:sp modelId="{34BE2571-3366-4989-8482-7ADA000DD029}">
      <dsp:nvSpPr>
        <dsp:cNvPr id="0" name=""/>
        <dsp:cNvSpPr/>
      </dsp:nvSpPr>
      <dsp:spPr>
        <a:xfrm>
          <a:off x="6404537" y="4049509"/>
          <a:ext cx="4356681" cy="7334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1" kern="1200" noProof="0"/>
            <a:t>Technical assistance</a:t>
          </a:r>
          <a:endParaRPr lang="en-GB" sz="2100" kern="1200" noProof="0" dirty="0">
            <a:latin typeface="Arial Hebrew Scholar" charset="-79"/>
            <a:ea typeface="Arial Hebrew Scholar" charset="-79"/>
            <a:cs typeface="Arial Hebrew Scholar" charset="-79"/>
          </a:endParaRPr>
        </a:p>
      </dsp:txBody>
      <dsp:txXfrm>
        <a:off x="6426020" y="4070992"/>
        <a:ext cx="4313715" cy="6905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01447A-A5D0-42C1-BA8A-EFB5F5A80B4A}">
      <dsp:nvSpPr>
        <dsp:cNvPr id="0" name=""/>
        <dsp:cNvSpPr/>
      </dsp:nvSpPr>
      <dsp:spPr>
        <a:xfrm>
          <a:off x="0" y="314244"/>
          <a:ext cx="11629621" cy="4651848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C50228-2E18-4385-B60A-A1503673DC09}">
      <dsp:nvSpPr>
        <dsp:cNvPr id="0" name=""/>
        <dsp:cNvSpPr/>
      </dsp:nvSpPr>
      <dsp:spPr>
        <a:xfrm>
          <a:off x="1395554" y="1128318"/>
          <a:ext cx="3837774" cy="227940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5344" rIns="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rgbClr val="002060"/>
              </a:solidFill>
              <a:latin typeface="+mj-lt"/>
              <a:ea typeface="+mj-ea"/>
              <a:cs typeface="+mj-cs"/>
            </a:rPr>
            <a:t>Traditional industry with critical mass, significant export, profit margin based mainly on quality, competences for specialized education and research</a:t>
          </a:r>
        </a:p>
      </dsp:txBody>
      <dsp:txXfrm>
        <a:off x="1395554" y="1128318"/>
        <a:ext cx="3837774" cy="2279405"/>
      </dsp:txXfrm>
    </dsp:sp>
    <dsp:sp modelId="{F59EFC4C-7536-40CE-9A07-4EA19EDD524B}">
      <dsp:nvSpPr>
        <dsp:cNvPr id="0" name=""/>
        <dsp:cNvSpPr/>
      </dsp:nvSpPr>
      <dsp:spPr>
        <a:xfrm>
          <a:off x="5814810" y="1872614"/>
          <a:ext cx="4535552" cy="227940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5344" rIns="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>
              <a:solidFill>
                <a:srgbClr val="002060"/>
              </a:solidFill>
              <a:latin typeface="+mj-lt"/>
              <a:ea typeface="+mj-ea"/>
              <a:cs typeface="+mj-cs"/>
            </a:rPr>
            <a:t>A </a:t>
          </a:r>
          <a:r>
            <a:rPr lang="en-US" sz="2400" b="1" kern="1200" dirty="0">
              <a:solidFill>
                <a:srgbClr val="002060"/>
              </a:solidFill>
              <a:latin typeface="+mj-lt"/>
              <a:ea typeface="+mj-ea"/>
              <a:cs typeface="+mj-cs"/>
            </a:rPr>
            <a:t>digitized and circular industry, integrated in value chains, that valorizes local creativity</a:t>
          </a:r>
        </a:p>
      </dsp:txBody>
      <dsp:txXfrm>
        <a:off x="5814810" y="1872614"/>
        <a:ext cx="4535552" cy="227940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B01B19-1BDB-4E5B-B651-D21EA235C187}">
      <dsp:nvSpPr>
        <dsp:cNvPr id="0" name=""/>
        <dsp:cNvSpPr/>
      </dsp:nvSpPr>
      <dsp:spPr>
        <a:xfrm>
          <a:off x="4079312" y="3135417"/>
          <a:ext cx="2993405" cy="29934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marL="0" lvl="0" indent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700" b="1" kern="1200" dirty="0"/>
            <a:t>Innovative smart textile</a:t>
          </a:r>
          <a:endParaRPr lang="en-US" sz="3700" kern="1200" dirty="0"/>
        </a:p>
      </dsp:txBody>
      <dsp:txXfrm>
        <a:off x="4517686" y="3573791"/>
        <a:ext cx="2116657" cy="2116657"/>
      </dsp:txXfrm>
    </dsp:sp>
    <dsp:sp modelId="{77D86982-76F1-435F-8A24-5262F0A2D23F}">
      <dsp:nvSpPr>
        <dsp:cNvPr id="0" name=""/>
        <dsp:cNvSpPr/>
      </dsp:nvSpPr>
      <dsp:spPr>
        <a:xfrm rot="11700000">
          <a:off x="1815173" y="3496320"/>
          <a:ext cx="2227849" cy="853120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BF53C6-CC2C-497A-BD63-90FA2C56731E}">
      <dsp:nvSpPr>
        <dsp:cNvPr id="0" name=""/>
        <dsp:cNvSpPr/>
      </dsp:nvSpPr>
      <dsp:spPr>
        <a:xfrm>
          <a:off x="431261" y="2497081"/>
          <a:ext cx="2843735" cy="227498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 dirty="0">
              <a:solidFill>
                <a:schemeClr val="tx1"/>
              </a:solidFill>
            </a:rPr>
            <a:t>Innovative Materials</a:t>
          </a:r>
          <a:r>
            <a:rPr lang="en-GB" sz="1700" kern="1200" dirty="0">
              <a:solidFill>
                <a:schemeClr val="tx1"/>
              </a:solidFill>
            </a:rPr>
            <a:t> </a:t>
          </a:r>
        </a:p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materials with high functionality; eco textile with applications in medicine, agriculture &amp; constructions; “green” technologies for composite materials in furniture &amp; automotive</a:t>
          </a:r>
        </a:p>
      </dsp:txBody>
      <dsp:txXfrm>
        <a:off x="497893" y="2563713"/>
        <a:ext cx="2710471" cy="2141724"/>
      </dsp:txXfrm>
    </dsp:sp>
    <dsp:sp modelId="{78F06461-C085-4823-B484-95DB90CA3E33}">
      <dsp:nvSpPr>
        <dsp:cNvPr id="0" name=""/>
        <dsp:cNvSpPr/>
      </dsp:nvSpPr>
      <dsp:spPr>
        <a:xfrm rot="14700000">
          <a:off x="3303993" y="1722013"/>
          <a:ext cx="2227849" cy="853120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39410C-5A93-46DA-B7A5-F9D3C3292B3B}">
      <dsp:nvSpPr>
        <dsp:cNvPr id="0" name=""/>
        <dsp:cNvSpPr/>
      </dsp:nvSpPr>
      <dsp:spPr>
        <a:xfrm>
          <a:off x="2525286" y="1520"/>
          <a:ext cx="2843735" cy="2274988"/>
        </a:xfrm>
        <a:prstGeom prst="roundRect">
          <a:avLst>
            <a:gd name="adj" fmla="val 10000"/>
          </a:avLst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 dirty="0">
              <a:solidFill>
                <a:schemeClr val="tx1"/>
              </a:solidFill>
            </a:rPr>
            <a:t>Circular Industry</a:t>
          </a:r>
          <a:r>
            <a:rPr lang="en-GB" sz="1700" kern="1200" dirty="0">
              <a:solidFill>
                <a:schemeClr val="tx1"/>
              </a:solidFill>
            </a:rPr>
            <a:t> </a:t>
          </a:r>
        </a:p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noProof="0" dirty="0"/>
            <a:t>bio-refining waste from agriculture to obtain bio textiles; innovative production &amp; processes able to save materials, water &amp; energy. </a:t>
          </a:r>
        </a:p>
      </dsp:txBody>
      <dsp:txXfrm>
        <a:off x="2591918" y="68152"/>
        <a:ext cx="2710471" cy="2141724"/>
      </dsp:txXfrm>
    </dsp:sp>
    <dsp:sp modelId="{C0553E84-15D1-4F78-A838-91C2783B1D97}">
      <dsp:nvSpPr>
        <dsp:cNvPr id="0" name=""/>
        <dsp:cNvSpPr/>
      </dsp:nvSpPr>
      <dsp:spPr>
        <a:xfrm rot="17700000">
          <a:off x="5620187" y="1722013"/>
          <a:ext cx="2227849" cy="853120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3F3810-C64E-498B-BFFF-D3B073FBCCF8}">
      <dsp:nvSpPr>
        <dsp:cNvPr id="0" name=""/>
        <dsp:cNvSpPr/>
      </dsp:nvSpPr>
      <dsp:spPr>
        <a:xfrm>
          <a:off x="5783009" y="1520"/>
          <a:ext cx="2843735" cy="2274988"/>
        </a:xfrm>
        <a:prstGeom prst="roundRect">
          <a:avLst>
            <a:gd name="adj" fmla="val 10000"/>
          </a:avLst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 dirty="0">
              <a:solidFill>
                <a:schemeClr val="tx1"/>
              </a:solidFill>
            </a:rPr>
            <a:t>High tech Processes &amp; Application</a:t>
          </a:r>
          <a:r>
            <a:rPr lang="en-GB" sz="1700" kern="1200" dirty="0">
              <a:solidFill>
                <a:schemeClr val="tx1"/>
              </a:solidFill>
            </a:rPr>
            <a:t> </a:t>
          </a:r>
        </a:p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Industry 4.0 – integrated &amp; automate machines, solutions for </a:t>
          </a:r>
          <a:r>
            <a:rPr lang="en-US" sz="1700" kern="1200" dirty="0"/>
            <a:t>Internet of Things &amp; Internet of Services</a:t>
          </a:r>
        </a:p>
      </dsp:txBody>
      <dsp:txXfrm>
        <a:off x="5849641" y="68152"/>
        <a:ext cx="2710471" cy="2141724"/>
      </dsp:txXfrm>
    </dsp:sp>
    <dsp:sp modelId="{C48706C2-5DE4-49C2-8919-9037BC135595}">
      <dsp:nvSpPr>
        <dsp:cNvPr id="0" name=""/>
        <dsp:cNvSpPr/>
      </dsp:nvSpPr>
      <dsp:spPr>
        <a:xfrm rot="20700000">
          <a:off x="7109008" y="3496320"/>
          <a:ext cx="2227849" cy="853120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EF1306-6E43-4549-A134-0FA75493647C}">
      <dsp:nvSpPr>
        <dsp:cNvPr id="0" name=""/>
        <dsp:cNvSpPr/>
      </dsp:nvSpPr>
      <dsp:spPr>
        <a:xfrm>
          <a:off x="7877034" y="2497081"/>
          <a:ext cx="2843735" cy="2274988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 dirty="0">
              <a:solidFill>
                <a:schemeClr val="tx1"/>
              </a:solidFill>
            </a:rPr>
            <a:t>New business models</a:t>
          </a:r>
        </a:p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digital fashion, digital printing</a:t>
          </a:r>
          <a:r>
            <a:rPr lang="en-US" sz="1700" kern="1200" dirty="0"/>
            <a:t> virtual modeling yarn / fiber and textile products</a:t>
          </a:r>
        </a:p>
      </dsp:txBody>
      <dsp:txXfrm>
        <a:off x="7943666" y="2563713"/>
        <a:ext cx="2710471" cy="214172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54CBA2-02EC-40B0-96FC-EA8E5E7591F6}">
      <dsp:nvSpPr>
        <dsp:cNvPr id="0" name=""/>
        <dsp:cNvSpPr/>
      </dsp:nvSpPr>
      <dsp:spPr>
        <a:xfrm rot="5400000">
          <a:off x="6301587" y="-2303662"/>
          <a:ext cx="1698041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/>
            <a:t>Knitting</a:t>
          </a:r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/>
            <a:t>Apparel</a:t>
          </a:r>
        </a:p>
      </dsp:txBody>
      <dsp:txXfrm rot="-5400000">
        <a:off x="3785616" y="295201"/>
        <a:ext cx="6647092" cy="1532257"/>
      </dsp:txXfrm>
    </dsp:sp>
    <dsp:sp modelId="{3416523F-2A3C-4CD6-BCFF-2F04748D9F37}">
      <dsp:nvSpPr>
        <dsp:cNvPr id="0" name=""/>
        <dsp:cNvSpPr/>
      </dsp:nvSpPr>
      <dsp:spPr>
        <a:xfrm>
          <a:off x="0" y="53"/>
          <a:ext cx="3785616" cy="21225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marL="0" lvl="0" indent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/>
            <a:t>Existing value chains:</a:t>
          </a:r>
        </a:p>
      </dsp:txBody>
      <dsp:txXfrm>
        <a:off x="103614" y="103667"/>
        <a:ext cx="3578388" cy="1915324"/>
      </dsp:txXfrm>
    </dsp:sp>
    <dsp:sp modelId="{9A1BF2E9-F913-4B64-B316-6A747075FC74}">
      <dsp:nvSpPr>
        <dsp:cNvPr id="0" name=""/>
        <dsp:cNvSpPr/>
      </dsp:nvSpPr>
      <dsp:spPr>
        <a:xfrm rot="5400000">
          <a:off x="6301587" y="-74983"/>
          <a:ext cx="1698041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/>
            <a:t>Natural fibers</a:t>
          </a:r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/>
            <a:t>Innovative materials for protective cloths, for medicine, sports &amp; construction</a:t>
          </a:r>
        </a:p>
      </dsp:txBody>
      <dsp:txXfrm rot="-5400000">
        <a:off x="3785616" y="2523880"/>
        <a:ext cx="6647092" cy="1532257"/>
      </dsp:txXfrm>
    </dsp:sp>
    <dsp:sp modelId="{EDBD8910-7873-4396-843F-346BE5382B55}">
      <dsp:nvSpPr>
        <dsp:cNvPr id="0" name=""/>
        <dsp:cNvSpPr/>
      </dsp:nvSpPr>
      <dsp:spPr>
        <a:xfrm>
          <a:off x="0" y="2228732"/>
          <a:ext cx="3785616" cy="21225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marL="0" lvl="0" indent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/>
            <a:t>Value chains to be developed:</a:t>
          </a:r>
        </a:p>
      </dsp:txBody>
      <dsp:txXfrm>
        <a:off x="103614" y="2332346"/>
        <a:ext cx="3578388" cy="19153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36" y="0"/>
            <a:ext cx="2951163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19A8AD-AA6B-4B51-962C-41F1CA2AAB9D}" type="datetimeFigureOut">
              <a:rPr lang="en-US" smtClean="0"/>
              <a:t>5/27/19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582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84835"/>
            <a:ext cx="544830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3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36" y="9443662"/>
            <a:ext cx="2951163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EB032-7212-49B8-B68B-88C203A39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20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InKreate</a:t>
            </a:r>
            <a:r>
              <a:rPr lang="en-US" dirty="0"/>
              <a:t> – TIC- Transfer 3 D real world to interactive creative </a:t>
            </a:r>
            <a:r>
              <a:rPr lang="en-US" dirty="0" err="1"/>
              <a:t>endeavours</a:t>
            </a:r>
            <a:r>
              <a:rPr lang="en-US" dirty="0"/>
              <a:t> in apparel industry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COMFIL RO SRL – </a:t>
            </a:r>
            <a:r>
              <a:rPr lang="en-US" dirty="0" err="1"/>
              <a:t>Biobased</a:t>
            </a:r>
            <a:r>
              <a:rPr lang="en-US" dirty="0"/>
              <a:t> self functionalized self reinforced composite materials based on high performance </a:t>
            </a:r>
            <a:r>
              <a:rPr lang="en-US" dirty="0" err="1"/>
              <a:t>monofibrillar</a:t>
            </a:r>
            <a:r>
              <a:rPr lang="en-US" dirty="0"/>
              <a:t> PLA </a:t>
            </a:r>
            <a:r>
              <a:rPr lang="en-US" dirty="0" err="1"/>
              <a:t>fibres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TEX4IM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TCBL Textile and clothing business lab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EB032-7212-49B8-B68B-88C203A3943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61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InKreate</a:t>
            </a:r>
            <a:r>
              <a:rPr lang="en-US" dirty="0"/>
              <a:t> – TIC- Transfer 3 D real world to interactive creative </a:t>
            </a:r>
            <a:r>
              <a:rPr lang="en-US" dirty="0" err="1"/>
              <a:t>endeavours</a:t>
            </a:r>
            <a:r>
              <a:rPr lang="en-US" dirty="0"/>
              <a:t> in apparel industry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COMFIL RO SRL – </a:t>
            </a:r>
            <a:r>
              <a:rPr lang="en-US" dirty="0" err="1"/>
              <a:t>Biobased</a:t>
            </a:r>
            <a:r>
              <a:rPr lang="en-US" dirty="0"/>
              <a:t> self functionalized self reinforced composite materials based on high performance </a:t>
            </a:r>
            <a:r>
              <a:rPr lang="en-US" dirty="0" err="1"/>
              <a:t>monofibrillar</a:t>
            </a:r>
            <a:r>
              <a:rPr lang="en-US" dirty="0"/>
              <a:t> PLA </a:t>
            </a:r>
            <a:r>
              <a:rPr lang="en-US" dirty="0" err="1"/>
              <a:t>fibres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TEX4IM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TCBL Textile and clothing business lab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EB032-7212-49B8-B68B-88C203A3943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38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A618-E00C-9D43-944A-CEED9BB8CFF7}" type="datetimeFigureOut">
              <a:rPr lang="en-US" smtClean="0"/>
              <a:t>5/27/19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C6302-34C9-8D4F-B6E7-2C1FE93BA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92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A618-E00C-9D43-944A-CEED9BB8CFF7}" type="datetimeFigureOut">
              <a:rPr lang="en-US" smtClean="0"/>
              <a:t>5/27/19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C6302-34C9-8D4F-B6E7-2C1FE93BA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611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A618-E00C-9D43-944A-CEED9BB8CFF7}" type="datetimeFigureOut">
              <a:rPr lang="en-US" smtClean="0"/>
              <a:t>5/27/19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C6302-34C9-8D4F-B6E7-2C1FE93BA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9218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6"/>
          <p:cNvSpPr/>
          <p:nvPr userDrawn="1"/>
        </p:nvSpPr>
        <p:spPr>
          <a:xfrm>
            <a:off x="1" y="1566647"/>
            <a:ext cx="12192001" cy="4430116"/>
          </a:xfrm>
          <a:prstGeom prst="rect">
            <a:avLst/>
          </a:prstGeom>
          <a:solidFill>
            <a:srgbClr val="C1E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5168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0336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25504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00672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75840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51008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26176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01344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nl-NL" sz="1403"/>
          </a:p>
        </p:txBody>
      </p:sp>
      <p:sp>
        <p:nvSpPr>
          <p:cNvPr id="3" name="Rechthoek 7"/>
          <p:cNvSpPr/>
          <p:nvPr userDrawn="1"/>
        </p:nvSpPr>
        <p:spPr>
          <a:xfrm>
            <a:off x="0" y="0"/>
            <a:ext cx="12192000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350" b="0" i="0" dirty="0">
              <a:solidFill>
                <a:schemeClr val="accent1">
                  <a:lumMod val="50000"/>
                </a:schemeClr>
              </a:solidFill>
              <a:latin typeface="Verdana Standaard" charset="0"/>
            </a:endParaRPr>
          </a:p>
        </p:txBody>
      </p:sp>
      <p:sp>
        <p:nvSpPr>
          <p:cNvPr id="5" name="Tijdelijke aanduiding voor tekst 17"/>
          <p:cNvSpPr>
            <a:spLocks noGrp="1"/>
          </p:cNvSpPr>
          <p:nvPr>
            <p:ph type="body" sz="quarter" idx="11" hasCustomPrompt="1"/>
          </p:nvPr>
        </p:nvSpPr>
        <p:spPr>
          <a:xfrm>
            <a:off x="939800" y="445746"/>
            <a:ext cx="10896600" cy="9933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700" b="0">
                <a:solidFill>
                  <a:schemeClr val="bg1"/>
                </a:solidFill>
                <a:latin typeface="Verdana"/>
                <a:cs typeface="Verdana"/>
              </a:defRPr>
            </a:lvl1pPr>
            <a:lvl2pPr>
              <a:defRPr sz="2700" b="1">
                <a:solidFill>
                  <a:schemeClr val="bg1"/>
                </a:solidFill>
              </a:defRPr>
            </a:lvl2pPr>
            <a:lvl3pPr>
              <a:defRPr sz="2700" b="1">
                <a:solidFill>
                  <a:schemeClr val="bg1"/>
                </a:solidFill>
              </a:defRPr>
            </a:lvl3pPr>
            <a:lvl4pPr>
              <a:defRPr sz="2700" b="1">
                <a:solidFill>
                  <a:schemeClr val="bg1"/>
                </a:solidFill>
              </a:defRPr>
            </a:lvl4pPr>
            <a:lvl5pPr>
              <a:defRPr sz="27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err="1"/>
              <a:t>Heading</a:t>
            </a:r>
            <a:endParaRPr lang="nl-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939800" y="1765300"/>
            <a:ext cx="10896600" cy="3614738"/>
          </a:xfrm>
          <a:prstGeom prst="rect">
            <a:avLst/>
          </a:prstGeom>
        </p:spPr>
        <p:txBody>
          <a:bodyPr/>
          <a:lstStyle>
            <a:lvl1pPr>
              <a:defRPr lang="en-US" sz="21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1pPr>
            <a:lvl2pPr>
              <a:defRPr lang="en-US" sz="21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2pPr>
            <a:lvl3pPr>
              <a:defRPr lang="en-US" sz="21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3pPr>
            <a:lvl4pPr>
              <a:defRPr lang="en-US" sz="21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4pPr>
            <a:lvl5pPr>
              <a:defRPr lang="en-GB" sz="2100" b="0" i="0" kern="1200" dirty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6219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A618-E00C-9D43-944A-CEED9BB8CFF7}" type="datetimeFigureOut">
              <a:rPr lang="en-US" smtClean="0"/>
              <a:t>5/27/19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C6302-34C9-8D4F-B6E7-2C1FE93BA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23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A618-E00C-9D43-944A-CEED9BB8CFF7}" type="datetimeFigureOut">
              <a:rPr lang="en-US" smtClean="0"/>
              <a:t>5/27/19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C6302-34C9-8D4F-B6E7-2C1FE93BA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50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A618-E00C-9D43-944A-CEED9BB8CFF7}" type="datetimeFigureOut">
              <a:rPr lang="en-US" smtClean="0"/>
              <a:t>5/27/19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C6302-34C9-8D4F-B6E7-2C1FE93BA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610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A618-E00C-9D43-944A-CEED9BB8CFF7}" type="datetimeFigureOut">
              <a:rPr lang="en-US" smtClean="0"/>
              <a:t>5/27/19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C6302-34C9-8D4F-B6E7-2C1FE93BA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665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A618-E00C-9D43-944A-CEED9BB8CFF7}" type="datetimeFigureOut">
              <a:rPr lang="en-US" smtClean="0"/>
              <a:t>5/27/19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C6302-34C9-8D4F-B6E7-2C1FE93BA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787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A618-E00C-9D43-944A-CEED9BB8CFF7}" type="datetimeFigureOut">
              <a:rPr lang="en-US" smtClean="0"/>
              <a:t>5/27/19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C6302-34C9-8D4F-B6E7-2C1FE93BA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019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A618-E00C-9D43-944A-CEED9BB8CFF7}" type="datetimeFigureOut">
              <a:rPr lang="en-US" smtClean="0"/>
              <a:t>5/27/19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C6302-34C9-8D4F-B6E7-2C1FE93BA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A618-E00C-9D43-944A-CEED9BB8CFF7}" type="datetimeFigureOut">
              <a:rPr lang="en-US" smtClean="0"/>
              <a:t>5/27/19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C6302-34C9-8D4F-B6E7-2C1FE93BA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473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7A618-E00C-9D43-944A-CEED9BB8CFF7}" type="datetimeFigureOut">
              <a:rPr lang="en-US" smtClean="0"/>
              <a:t>5/27/19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C6302-34C9-8D4F-B6E7-2C1FE93BA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282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adrnordest@adrnordest.ro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hyperlink" Target="http://www.adrnordest.ro/inovar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8F15423-71ED-4B7E-AA42-BF2F39E11773}"/>
              </a:ext>
            </a:extLst>
          </p:cNvPr>
          <p:cNvSpPr/>
          <p:nvPr/>
        </p:nvSpPr>
        <p:spPr>
          <a:xfrm>
            <a:off x="825501" y="422721"/>
            <a:ext cx="957653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4400" b="1" dirty="0" err="1">
                <a:solidFill>
                  <a:srgbClr val="002060"/>
                </a:solidFill>
                <a:latin typeface="+mj-lt"/>
                <a:ea typeface="+mj-ea"/>
                <a:cs typeface="+mj-cs"/>
              </a:rPr>
              <a:t>Toward</a:t>
            </a:r>
            <a:r>
              <a:rPr lang="es-MX" sz="4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Smart Textiles North-East Romania</a:t>
            </a:r>
          </a:p>
        </p:txBody>
      </p:sp>
      <p:pic>
        <p:nvPicPr>
          <p:cNvPr id="3075" name="Picture 16">
            <a:extLst>
              <a:ext uri="{FF2B5EF4-FFF2-40B4-BE49-F238E27FC236}">
                <a16:creationId xmlns:a16="http://schemas.microsoft.com/office/drawing/2014/main" id="{9EE6D19B-D3D3-41BA-A04E-5D6495BDFD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4288" y="1282388"/>
            <a:ext cx="3671888" cy="25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21">
            <a:extLst>
              <a:ext uri="{FF2B5EF4-FFF2-40B4-BE49-F238E27FC236}">
                <a16:creationId xmlns:a16="http://schemas.microsoft.com/office/drawing/2014/main" id="{1E0F0096-D92C-4CF2-AC12-A83E830EDA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038" y="1282388"/>
            <a:ext cx="2590800" cy="384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25">
            <a:extLst>
              <a:ext uri="{FF2B5EF4-FFF2-40B4-BE49-F238E27FC236}">
                <a16:creationId xmlns:a16="http://schemas.microsoft.com/office/drawing/2014/main" id="{E57E4C9D-2452-4C75-8461-4AF5A3DFDD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" y="2609538"/>
            <a:ext cx="3630613" cy="25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47">
            <a:extLst>
              <a:ext uri="{FF2B5EF4-FFF2-40B4-BE49-F238E27FC236}">
                <a16:creationId xmlns:a16="http://schemas.microsoft.com/office/drawing/2014/main" id="{B66474F5-229C-40E7-B386-DF3141828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9054" y="4765719"/>
            <a:ext cx="3117122" cy="1332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4686140-F3F9-48F5-82F5-6FD85E29C3E8}"/>
              </a:ext>
            </a:extLst>
          </p:cNvPr>
          <p:cNvSpPr/>
          <p:nvPr/>
        </p:nvSpPr>
        <p:spPr>
          <a:xfrm>
            <a:off x="3267761" y="6220315"/>
            <a:ext cx="30638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www.adrnordest.ro</a:t>
            </a:r>
            <a:r>
              <a:rPr lang="en-US" sz="2800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o-RO" sz="2800" b="1" dirty="0">
              <a:latin typeface="+mj-lt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A83804-D8D8-4B3C-BD97-E6494422E99B}"/>
              </a:ext>
            </a:extLst>
          </p:cNvPr>
          <p:cNvCxnSpPr/>
          <p:nvPr/>
        </p:nvCxnSpPr>
        <p:spPr>
          <a:xfrm>
            <a:off x="6307138" y="6525115"/>
            <a:ext cx="5884862" cy="17463"/>
          </a:xfrm>
          <a:prstGeom prst="line">
            <a:avLst/>
          </a:prstGeom>
          <a:ln w="41275">
            <a:solidFill>
              <a:srgbClr val="FCC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78670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4764"/>
            <a:ext cx="10515600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Projects under submission &amp; evaluation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7473" y="1875453"/>
            <a:ext cx="8010099" cy="4351338"/>
          </a:xfrm>
        </p:spPr>
        <p:txBody>
          <a:bodyPr/>
          <a:lstStyle/>
          <a:p>
            <a:r>
              <a:rPr lang="en-US" b="1" dirty="0"/>
              <a:t>SMEs direct investments </a:t>
            </a:r>
            <a:r>
              <a:rPr lang="en-US" dirty="0"/>
              <a:t>– 10 micro enterprises and 10 SMEs (ROP 2014-2020 PA 2.1 &amp; 2.2)</a:t>
            </a:r>
          </a:p>
          <a:p>
            <a:r>
              <a:rPr lang="en-US" b="1" dirty="0"/>
              <a:t>Innovation and technology Transfer Centers </a:t>
            </a:r>
            <a:r>
              <a:rPr lang="en-US" dirty="0"/>
              <a:t>– ITC, Iasi, Eco-technologies, energy and environment, </a:t>
            </a:r>
            <a:r>
              <a:rPr lang="en-US" dirty="0" err="1"/>
              <a:t>Vaslui</a:t>
            </a:r>
            <a:r>
              <a:rPr lang="en-US" dirty="0"/>
              <a:t> (POR 1.1.A)</a:t>
            </a:r>
          </a:p>
          <a:p>
            <a:r>
              <a:rPr lang="en-US" b="1" dirty="0"/>
              <a:t>Integrated RDI projects </a:t>
            </a:r>
            <a:r>
              <a:rPr lang="en-US" dirty="0"/>
              <a:t>– materials with advanced properties for disabled people, slow fashion living lab, video evaluation system for sizes of clients from on-line fashion stores (POR 1.2 D)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947" y="2322653"/>
            <a:ext cx="3122525" cy="1728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794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1" y="84841"/>
            <a:ext cx="1866507" cy="1509462"/>
          </a:xfrm>
          <a:prstGeom prst="rect">
            <a:avLst/>
          </a:prstGeom>
        </p:spPr>
      </p:pic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1158964" y="1662093"/>
            <a:ext cx="10290353" cy="4064996"/>
          </a:xfrm>
          <a:prstGeom prst="rect">
            <a:avLst/>
          </a:prstGeom>
          <a:solidFill>
            <a:schemeClr val="accent2">
              <a:lumMod val="75000"/>
              <a:alpha val="50195"/>
            </a:schemeClr>
          </a:solidFill>
          <a:ln>
            <a:noFill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endParaRPr lang="en-US" altLang="en-US">
              <a:latin typeface="AR BLANCA" panose="02000000000000000000" pitchFamily="2" charset="0"/>
            </a:endParaRPr>
          </a:p>
        </p:txBody>
      </p:sp>
      <p:sp>
        <p:nvSpPr>
          <p:cNvPr id="7" name="Rectangle 33"/>
          <p:cNvSpPr>
            <a:spLocks noChangeArrowheads="1"/>
          </p:cNvSpPr>
          <p:nvPr/>
        </p:nvSpPr>
        <p:spPr bwMode="auto">
          <a:xfrm>
            <a:off x="8143145" y="2075893"/>
            <a:ext cx="2380522" cy="2715128"/>
          </a:xfrm>
          <a:prstGeom prst="rect">
            <a:avLst/>
          </a:prstGeom>
          <a:solidFill>
            <a:srgbClr val="6B6B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8" name="Rectangle 32"/>
          <p:cNvSpPr>
            <a:spLocks noChangeArrowheads="1"/>
          </p:cNvSpPr>
          <p:nvPr/>
        </p:nvSpPr>
        <p:spPr bwMode="auto">
          <a:xfrm>
            <a:off x="5025671" y="2075893"/>
            <a:ext cx="2382217" cy="2715128"/>
          </a:xfrm>
          <a:prstGeom prst="rect">
            <a:avLst/>
          </a:prstGeom>
          <a:solidFill>
            <a:srgbClr val="0064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922700" y="2075893"/>
            <a:ext cx="2380523" cy="2715128"/>
          </a:xfrm>
          <a:prstGeom prst="rect">
            <a:avLst/>
          </a:prstGeom>
          <a:solidFill>
            <a:srgbClr val="64B4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219810" y="186330"/>
            <a:ext cx="7516618" cy="110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altLang="en-US" b="1" dirty="0">
                <a:solidFill>
                  <a:srgbClr val="002060"/>
                </a:solidFill>
              </a:rPr>
              <a:t>SMEs support for innovation and internationalisation</a:t>
            </a:r>
            <a:endParaRPr lang="fr-FR" altLang="en-US" b="1" dirty="0">
              <a:solidFill>
                <a:srgbClr val="002060"/>
              </a:solidFill>
            </a:endParaRP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5018129" y="2215656"/>
            <a:ext cx="2360784" cy="461665"/>
          </a:xfrm>
          <a:prstGeom prst="rect">
            <a:avLst/>
          </a:prstGeom>
          <a:solidFill>
            <a:srgbClr val="006491"/>
          </a:solidFill>
          <a:ln>
            <a:noFill/>
          </a:ln>
          <a:effectLst>
            <a:outerShdw blurRad="50800" dist="38100" dir="5400000" algn="t" rotWithShape="0">
              <a:srgbClr val="808080">
                <a:alpha val="1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91440" bIns="91440">
            <a:spAutoFit/>
          </a:bodyPr>
          <a:lstStyle>
            <a:lvl1pPr>
              <a:spcBef>
                <a:spcPct val="20000"/>
              </a:spcBef>
              <a:buClr>
                <a:srgbClr val="006491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49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en-US" altLang="en-US" sz="1800" b="1" dirty="0">
                <a:latin typeface="+mn-lt"/>
                <a:ea typeface="Myriad Pro" charset="0"/>
                <a:cs typeface="Myriad Pro" charset="0"/>
              </a:rPr>
              <a:t>Advice</a:t>
            </a:r>
          </a:p>
        </p:txBody>
      </p:sp>
      <p:sp>
        <p:nvSpPr>
          <p:cNvPr id="14" name="TextBox 1"/>
          <p:cNvSpPr txBox="1">
            <a:spLocks noChangeArrowheads="1"/>
          </p:cNvSpPr>
          <p:nvPr/>
        </p:nvSpPr>
        <p:spPr bwMode="auto">
          <a:xfrm>
            <a:off x="4917869" y="3460508"/>
            <a:ext cx="2497561" cy="738664"/>
          </a:xfrm>
          <a:prstGeom prst="rect">
            <a:avLst/>
          </a:prstGeom>
          <a:solidFill>
            <a:schemeClr val="bg1">
              <a:alpha val="14902"/>
            </a:schemeClr>
          </a:solidFill>
          <a:ln>
            <a:noFill/>
          </a:ln>
          <a:effectLst>
            <a:outerShdw blurRad="50800" dist="38100" dir="5400000" algn="t" rotWithShape="0">
              <a:srgbClr val="808080">
                <a:alpha val="1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91440" bIns="9144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defRPr/>
            </a:pPr>
            <a:r>
              <a:rPr lang="it-IT" altLang="en-US" sz="1800" dirty="0">
                <a:latin typeface="+mn-lt"/>
                <a:ea typeface="Myriad Pro" charset="0"/>
                <a:cs typeface="Myriad Pro" charset="0"/>
              </a:rPr>
              <a:t>Advice on EU legislation and standrards</a:t>
            </a:r>
            <a:endParaRPr lang="en-US" altLang="en-US" sz="1800" dirty="0">
              <a:latin typeface="+mn-lt"/>
              <a:ea typeface="Myriad Pro" charset="0"/>
              <a:cs typeface="Myriad Pro" charset="0"/>
            </a:endParaRPr>
          </a:p>
        </p:txBody>
      </p:sp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4966411" y="4154419"/>
            <a:ext cx="2449019" cy="738664"/>
          </a:xfrm>
          <a:prstGeom prst="rect">
            <a:avLst/>
          </a:prstGeom>
          <a:solidFill>
            <a:schemeClr val="bg1">
              <a:alpha val="14902"/>
            </a:schemeClr>
          </a:solidFill>
          <a:ln>
            <a:noFill/>
          </a:ln>
          <a:effectLst>
            <a:outerShdw blurRad="50800" dist="38100" dir="5400000" algn="t" rotWithShape="0">
              <a:srgbClr val="808080">
                <a:alpha val="1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91440" bIns="9144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>
              <a:defRPr/>
            </a:pPr>
            <a:r>
              <a:rPr lang="en-US" altLang="en-US" sz="1800" dirty="0">
                <a:latin typeface="+mn-lt"/>
                <a:ea typeface="Myriad Pro" charset="0"/>
                <a:cs typeface="Myriad Pro" charset="0"/>
              </a:rPr>
              <a:t>Intellectual property rights</a:t>
            </a:r>
          </a:p>
        </p:txBody>
      </p:sp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4917869" y="2829566"/>
            <a:ext cx="2479303" cy="738664"/>
          </a:xfrm>
          <a:prstGeom prst="rect">
            <a:avLst/>
          </a:prstGeom>
          <a:solidFill>
            <a:schemeClr val="bg1">
              <a:alpha val="14902"/>
            </a:schemeClr>
          </a:solidFill>
          <a:ln>
            <a:noFill/>
          </a:ln>
          <a:effectLst>
            <a:outerShdw blurRad="50800" dist="38100" dir="5400000" algn="t" rotWithShape="0">
              <a:srgbClr val="808080">
                <a:alpha val="1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91440" bIns="91440">
            <a:spAutoFit/>
          </a:bodyPr>
          <a:lstStyle>
            <a:lvl1pPr>
              <a:spcBef>
                <a:spcPct val="20000"/>
              </a:spcBef>
              <a:buClr>
                <a:srgbClr val="006491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49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en-US" sz="1800" dirty="0">
                <a:latin typeface="+mn-lt"/>
                <a:ea typeface="Myriad Pro" charset="0"/>
                <a:cs typeface="Myriad Pro" charset="0"/>
              </a:rPr>
              <a:t>Identification of funding sources</a:t>
            </a:r>
            <a:endParaRPr lang="en-US" altLang="en-US" sz="1800" dirty="0">
              <a:latin typeface="+mn-lt"/>
              <a:ea typeface="Myriad Pro" charset="0"/>
              <a:cs typeface="Myriad Pro" charset="0"/>
            </a:endParaRPr>
          </a:p>
        </p:txBody>
      </p:sp>
      <p:sp>
        <p:nvSpPr>
          <p:cNvPr id="17" name="TextBox 1"/>
          <p:cNvSpPr txBox="1">
            <a:spLocks noChangeArrowheads="1"/>
          </p:cNvSpPr>
          <p:nvPr/>
        </p:nvSpPr>
        <p:spPr bwMode="auto">
          <a:xfrm>
            <a:off x="8141619" y="2173156"/>
            <a:ext cx="2382217" cy="461665"/>
          </a:xfrm>
          <a:prstGeom prst="rect">
            <a:avLst/>
          </a:prstGeom>
          <a:solidFill>
            <a:srgbClr val="6B6B6B"/>
          </a:solidFill>
          <a:ln>
            <a:noFill/>
          </a:ln>
          <a:effectLst>
            <a:outerShdw blurRad="50800" dist="38100" dir="5400000" algn="t" rotWithShape="0">
              <a:srgbClr val="808080">
                <a:alpha val="1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91440" bIns="91440">
            <a:spAutoFit/>
          </a:bodyPr>
          <a:lstStyle>
            <a:lvl1pPr>
              <a:spcBef>
                <a:spcPct val="20000"/>
              </a:spcBef>
              <a:buClr>
                <a:srgbClr val="006491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49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None/>
              <a:defRPr/>
            </a:pPr>
            <a:r>
              <a:rPr lang="en-US" altLang="en-US" sz="1800" b="1" dirty="0">
                <a:latin typeface="+mn-lt"/>
                <a:ea typeface="Myriad Pro" charset="0"/>
                <a:cs typeface="Myriad Pro" charset="0"/>
              </a:rPr>
              <a:t>Support for innovation  </a:t>
            </a:r>
          </a:p>
        </p:txBody>
      </p:sp>
      <p:sp>
        <p:nvSpPr>
          <p:cNvPr id="18" name="TextBox 1"/>
          <p:cNvSpPr txBox="1">
            <a:spLocks noChangeArrowheads="1"/>
          </p:cNvSpPr>
          <p:nvPr/>
        </p:nvSpPr>
        <p:spPr bwMode="auto">
          <a:xfrm>
            <a:off x="8086722" y="2815795"/>
            <a:ext cx="2544747" cy="738664"/>
          </a:xfrm>
          <a:prstGeom prst="rect">
            <a:avLst/>
          </a:prstGeom>
          <a:solidFill>
            <a:schemeClr val="bg1">
              <a:alpha val="14902"/>
            </a:schemeClr>
          </a:solidFill>
          <a:ln>
            <a:noFill/>
          </a:ln>
          <a:effectLst>
            <a:outerShdw blurRad="50800" dist="38100" dir="5400000" algn="t" rotWithShape="0">
              <a:srgbClr val="808080">
                <a:alpha val="1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91440" bIns="9144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defRPr/>
            </a:pPr>
            <a:r>
              <a:rPr lang="it-IT" altLang="en-US" sz="1800" dirty="0">
                <a:latin typeface="+mn-lt"/>
              </a:rPr>
              <a:t>Assesment of </a:t>
            </a:r>
          </a:p>
          <a:p>
            <a:pPr algn="ctr">
              <a:defRPr/>
            </a:pPr>
            <a:r>
              <a:rPr lang="it-IT" altLang="en-US" sz="1800" dirty="0">
                <a:latin typeface="+mn-lt"/>
              </a:rPr>
              <a:t>innovation management </a:t>
            </a:r>
          </a:p>
        </p:txBody>
      </p:sp>
      <p:sp>
        <p:nvSpPr>
          <p:cNvPr id="19" name="TextBox 1"/>
          <p:cNvSpPr txBox="1">
            <a:spLocks noChangeArrowheads="1"/>
          </p:cNvSpPr>
          <p:nvPr/>
        </p:nvSpPr>
        <p:spPr bwMode="auto">
          <a:xfrm>
            <a:off x="8123926" y="3568933"/>
            <a:ext cx="2380522" cy="461665"/>
          </a:xfrm>
          <a:prstGeom prst="rect">
            <a:avLst/>
          </a:prstGeom>
          <a:solidFill>
            <a:schemeClr val="bg1">
              <a:alpha val="14902"/>
            </a:schemeClr>
          </a:solidFill>
          <a:ln>
            <a:noFill/>
          </a:ln>
          <a:effectLst>
            <a:outerShdw blurRad="50800" dist="38100" dir="5400000" algn="t" rotWithShape="0">
              <a:srgbClr val="808080">
                <a:alpha val="1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91440" bIns="9144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>
              <a:defRPr/>
            </a:pPr>
            <a:r>
              <a:rPr lang="en-US" altLang="en-US" sz="1800" dirty="0">
                <a:latin typeface="+mn-lt"/>
                <a:ea typeface="Myriad Pro" charset="0"/>
                <a:cs typeface="Myriad Pro" charset="0"/>
              </a:rPr>
              <a:t>Access to financing</a:t>
            </a:r>
          </a:p>
        </p:txBody>
      </p:sp>
      <p:sp>
        <p:nvSpPr>
          <p:cNvPr id="20" name="TextBox 1"/>
          <p:cNvSpPr txBox="1">
            <a:spLocks noChangeArrowheads="1"/>
          </p:cNvSpPr>
          <p:nvPr/>
        </p:nvSpPr>
        <p:spPr bwMode="auto">
          <a:xfrm>
            <a:off x="8141450" y="4168305"/>
            <a:ext cx="2382217" cy="461665"/>
          </a:xfrm>
          <a:prstGeom prst="rect">
            <a:avLst/>
          </a:prstGeom>
          <a:solidFill>
            <a:schemeClr val="bg1">
              <a:alpha val="14902"/>
            </a:schemeClr>
          </a:solidFill>
          <a:ln>
            <a:noFill/>
          </a:ln>
          <a:effectLst>
            <a:outerShdw blurRad="50800" dist="38100" dir="5400000" algn="t" rotWithShape="0">
              <a:srgbClr val="808080">
                <a:alpha val="1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91440" bIns="9144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>
              <a:defRPr/>
            </a:pPr>
            <a:r>
              <a:rPr lang="en-US" altLang="en-US" sz="1800" dirty="0">
                <a:latin typeface="+mn-lt"/>
                <a:ea typeface="Myriad Pro"/>
                <a:cs typeface="Myriad Pro"/>
              </a:rPr>
              <a:t>Technology transfer</a:t>
            </a:r>
            <a:endParaRPr lang="en-US" altLang="en-US" sz="1800" dirty="0">
              <a:latin typeface="+mn-lt"/>
              <a:ea typeface="ＭＳ Ｐゴシック" pitchFamily="34" charset="-128"/>
            </a:endParaRPr>
          </a:p>
        </p:txBody>
      </p:sp>
      <p:sp>
        <p:nvSpPr>
          <p:cNvPr id="21" name="TextBox 1"/>
          <p:cNvSpPr txBox="1">
            <a:spLocks noChangeArrowheads="1"/>
          </p:cNvSpPr>
          <p:nvPr/>
        </p:nvSpPr>
        <p:spPr bwMode="auto">
          <a:xfrm>
            <a:off x="1940958" y="2140733"/>
            <a:ext cx="2359090" cy="738664"/>
          </a:xfrm>
          <a:prstGeom prst="rect">
            <a:avLst/>
          </a:prstGeom>
          <a:solidFill>
            <a:srgbClr val="64B4E6"/>
          </a:solidFill>
          <a:ln>
            <a:noFill/>
          </a:ln>
          <a:effectLst>
            <a:outerShdw blurRad="50800" dist="38100" dir="5400000" algn="t" rotWithShape="0">
              <a:srgbClr val="808080">
                <a:alpha val="1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91440" bIns="91440">
            <a:spAutoFit/>
          </a:bodyPr>
          <a:lstStyle>
            <a:lvl1pPr>
              <a:spcBef>
                <a:spcPct val="20000"/>
              </a:spcBef>
              <a:buClr>
                <a:srgbClr val="006491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49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en-US" altLang="en-US" sz="1800" b="1" dirty="0">
                <a:latin typeface="+mn-lt"/>
                <a:ea typeface="Myriad Pro" charset="0"/>
                <a:cs typeface="Myriad Pro" charset="0"/>
              </a:rPr>
              <a:t>International partnerships</a:t>
            </a:r>
          </a:p>
        </p:txBody>
      </p:sp>
      <p:sp>
        <p:nvSpPr>
          <p:cNvPr id="22" name="TextBox 1"/>
          <p:cNvSpPr txBox="1">
            <a:spLocks noChangeArrowheads="1"/>
          </p:cNvSpPr>
          <p:nvPr/>
        </p:nvSpPr>
        <p:spPr bwMode="auto">
          <a:xfrm>
            <a:off x="1915667" y="2926880"/>
            <a:ext cx="2380523" cy="738664"/>
          </a:xfrm>
          <a:prstGeom prst="rect">
            <a:avLst/>
          </a:prstGeom>
          <a:solidFill>
            <a:schemeClr val="bg1">
              <a:alpha val="14902"/>
            </a:schemeClr>
          </a:solidFill>
          <a:ln>
            <a:noFill/>
          </a:ln>
          <a:effectLst>
            <a:outerShdw blurRad="50800" dist="38100" dir="5400000" algn="t" rotWithShape="0">
              <a:srgbClr val="808080">
                <a:alpha val="1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91440" bIns="91440">
            <a:spAutoFit/>
          </a:bodyPr>
          <a:lstStyle>
            <a:lvl1pPr>
              <a:spcBef>
                <a:spcPct val="20000"/>
              </a:spcBef>
              <a:buClr>
                <a:srgbClr val="006491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49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None/>
              <a:defRPr/>
            </a:pPr>
            <a:r>
              <a:rPr lang="en-US" altLang="en-US" sz="1800" dirty="0">
                <a:latin typeface="+mn-lt"/>
                <a:ea typeface="Myriad Pro" charset="0"/>
                <a:cs typeface="Myriad Pro" charset="0"/>
              </a:rPr>
              <a:t>Data base with contacts</a:t>
            </a:r>
          </a:p>
        </p:txBody>
      </p:sp>
      <p:sp>
        <p:nvSpPr>
          <p:cNvPr id="23" name="TextBox 1"/>
          <p:cNvSpPr txBox="1">
            <a:spLocks noChangeArrowheads="1"/>
          </p:cNvSpPr>
          <p:nvPr/>
        </p:nvSpPr>
        <p:spPr bwMode="auto">
          <a:xfrm>
            <a:off x="1941751" y="3568230"/>
            <a:ext cx="2380522" cy="461665"/>
          </a:xfrm>
          <a:prstGeom prst="rect">
            <a:avLst/>
          </a:prstGeom>
          <a:solidFill>
            <a:schemeClr val="bg1">
              <a:alpha val="14902"/>
            </a:schemeClr>
          </a:solidFill>
          <a:ln>
            <a:noFill/>
          </a:ln>
          <a:effectLst>
            <a:outerShdw blurRad="50800" dist="38100" dir="5400000" algn="t" rotWithShape="0">
              <a:srgbClr val="808080">
                <a:alpha val="1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91440" bIns="91440">
            <a:spAutoFit/>
          </a:bodyPr>
          <a:lstStyle>
            <a:lvl1pPr>
              <a:spcBef>
                <a:spcPct val="20000"/>
              </a:spcBef>
              <a:buClr>
                <a:srgbClr val="006491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49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None/>
              <a:defRPr/>
            </a:pPr>
            <a:r>
              <a:rPr lang="it-IT" altLang="en-US" sz="1800" dirty="0">
                <a:latin typeface="+mn-lt"/>
                <a:ea typeface="Myriad Pro" charset="0"/>
                <a:cs typeface="Myriad Pro" charset="0"/>
              </a:rPr>
              <a:t>Brokeraje events</a:t>
            </a:r>
          </a:p>
        </p:txBody>
      </p:sp>
      <p:sp>
        <p:nvSpPr>
          <p:cNvPr id="24" name="TextBox 1"/>
          <p:cNvSpPr txBox="1">
            <a:spLocks noChangeArrowheads="1"/>
          </p:cNvSpPr>
          <p:nvPr/>
        </p:nvSpPr>
        <p:spPr bwMode="auto">
          <a:xfrm>
            <a:off x="1915666" y="4168305"/>
            <a:ext cx="2380523" cy="461665"/>
          </a:xfrm>
          <a:prstGeom prst="rect">
            <a:avLst/>
          </a:prstGeom>
          <a:solidFill>
            <a:schemeClr val="bg1">
              <a:alpha val="14902"/>
            </a:schemeClr>
          </a:solidFill>
          <a:ln>
            <a:noFill/>
          </a:ln>
          <a:effectLst>
            <a:outerShdw blurRad="50800" dist="38100" dir="5400000" algn="t" rotWithShape="0">
              <a:srgbClr val="808080">
                <a:alpha val="1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91440" bIns="91440">
            <a:spAutoFit/>
          </a:bodyPr>
          <a:lstStyle>
            <a:lvl1pPr>
              <a:spcBef>
                <a:spcPct val="20000"/>
              </a:spcBef>
              <a:buClr>
                <a:srgbClr val="006491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49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None/>
              <a:defRPr/>
            </a:pPr>
            <a:r>
              <a:rPr lang="it-IT" altLang="en-US" sz="1800" dirty="0">
                <a:latin typeface="+mn-lt"/>
                <a:ea typeface="Myriad Pro" charset="0"/>
                <a:cs typeface="Myriad Pro" charset="0"/>
              </a:rPr>
              <a:t>Economic missions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5380" t="4789" r="83153" b="57274"/>
          <a:stretch/>
        </p:blipFill>
        <p:spPr>
          <a:xfrm>
            <a:off x="2447329" y="4891444"/>
            <a:ext cx="1040208" cy="777102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915667" y="5680138"/>
            <a:ext cx="17007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526C"/>
                </a:solidFill>
              </a:rPr>
              <a:t>188</a:t>
            </a:r>
            <a:endParaRPr lang="ro-RO" dirty="0">
              <a:solidFill>
                <a:srgbClr val="00526C"/>
              </a:solidFill>
            </a:endParaRPr>
          </a:p>
          <a:p>
            <a:pPr algn="ctr"/>
            <a:r>
              <a:rPr lang="en-US" dirty="0">
                <a:solidFill>
                  <a:srgbClr val="009ACD"/>
                </a:solidFill>
              </a:rPr>
              <a:t>SMEs received support</a:t>
            </a:r>
            <a:endParaRPr lang="ro-RO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/>
          <a:srcRect l="83211" t="4789" r="8436" b="56303"/>
          <a:stretch/>
        </p:blipFill>
        <p:spPr>
          <a:xfrm>
            <a:off x="9609123" y="4858811"/>
            <a:ext cx="846459" cy="88714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/>
          <a:srcRect l="54753" t="4789" r="32673" b="59723"/>
          <a:stretch/>
        </p:blipFill>
        <p:spPr>
          <a:xfrm>
            <a:off x="6835874" y="4919986"/>
            <a:ext cx="1210863" cy="77169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3"/>
          <a:srcRect l="31702" t="4789" r="58787" b="59215"/>
          <a:stretch/>
        </p:blipFill>
        <p:spPr>
          <a:xfrm>
            <a:off x="4539951" y="4879767"/>
            <a:ext cx="989051" cy="845238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3930609" y="5703221"/>
            <a:ext cx="21998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526C"/>
                </a:solidFill>
              </a:rPr>
              <a:t>39</a:t>
            </a:r>
            <a:endParaRPr lang="ro-RO" dirty="0">
              <a:solidFill>
                <a:srgbClr val="00526C"/>
              </a:solidFill>
            </a:endParaRPr>
          </a:p>
          <a:p>
            <a:pPr algn="ctr"/>
            <a:r>
              <a:rPr lang="it-IT" dirty="0">
                <a:solidFill>
                  <a:srgbClr val="009ACD"/>
                </a:solidFill>
              </a:rPr>
              <a:t>SMEs participate in brokeraje events - 153 meetings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130413" y="5709660"/>
            <a:ext cx="25950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526C"/>
                </a:solidFill>
              </a:rPr>
              <a:t>721</a:t>
            </a:r>
            <a:endParaRPr lang="ro-RO" dirty="0">
              <a:solidFill>
                <a:srgbClr val="00526C"/>
              </a:solidFill>
            </a:endParaRPr>
          </a:p>
          <a:p>
            <a:pPr algn="ctr"/>
            <a:r>
              <a:rPr lang="it-IT" dirty="0">
                <a:solidFill>
                  <a:srgbClr val="009ACD"/>
                </a:solidFill>
              </a:rPr>
              <a:t>SMEs participate at information sessions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725480" y="5709660"/>
            <a:ext cx="27238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526C"/>
                </a:solidFill>
              </a:rPr>
              <a:t>38</a:t>
            </a:r>
            <a:endParaRPr lang="ro-RO" dirty="0">
              <a:solidFill>
                <a:srgbClr val="00526C"/>
              </a:solidFill>
            </a:endParaRPr>
          </a:p>
          <a:p>
            <a:pPr algn="ctr"/>
            <a:r>
              <a:rPr lang="it-IT" dirty="0">
                <a:solidFill>
                  <a:srgbClr val="009ACD"/>
                </a:solidFill>
              </a:rPr>
              <a:t>SMEs received support for innovation management</a:t>
            </a:r>
          </a:p>
        </p:txBody>
      </p:sp>
      <p:sp>
        <p:nvSpPr>
          <p:cNvPr id="35" name="TextBox 1"/>
          <p:cNvSpPr txBox="1">
            <a:spLocks noChangeArrowheads="1"/>
          </p:cNvSpPr>
          <p:nvPr/>
        </p:nvSpPr>
        <p:spPr bwMode="auto">
          <a:xfrm>
            <a:off x="-394890" y="5725005"/>
            <a:ext cx="2346238" cy="92333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srgbClr val="808080">
                <a:alpha val="14998"/>
              </a:srgbClr>
            </a:outerShdw>
          </a:effectLst>
        </p:spPr>
        <p:txBody>
          <a:bodyPr wrap="square" tIns="91440" bIns="91440">
            <a:spAutoFit/>
          </a:bodyPr>
          <a:lstStyle>
            <a:lvl1pPr>
              <a:spcBef>
                <a:spcPct val="20000"/>
              </a:spcBef>
              <a:buClr>
                <a:srgbClr val="006491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491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64B4E6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en-US" altLang="en-US" sz="2400" b="1" dirty="0">
                <a:latin typeface="+mn-lt"/>
                <a:ea typeface="Myriad Pro" charset="0"/>
                <a:cs typeface="Myriad Pro" charset="0"/>
              </a:rPr>
              <a:t>Results</a:t>
            </a:r>
          </a:p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en-US" altLang="en-US" sz="2400" b="1" dirty="0">
                <a:latin typeface="+mn-lt"/>
                <a:ea typeface="Myriad Pro" charset="0"/>
                <a:cs typeface="Myriad Pro" charset="0"/>
              </a:rPr>
              <a:t>2015-2018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F400270E-962E-415B-89F1-E073CAF1654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6428" y="216662"/>
            <a:ext cx="2326138" cy="104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702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955" y="213234"/>
            <a:ext cx="11080845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Interregional cooperation projects </a:t>
            </a:r>
            <a:br>
              <a:rPr lang="en-US" b="1" dirty="0">
                <a:solidFill>
                  <a:srgbClr val="002060"/>
                </a:solidFill>
              </a:rPr>
            </a:br>
            <a:r>
              <a:rPr lang="en-US" b="1" dirty="0">
                <a:solidFill>
                  <a:srgbClr val="002060"/>
                </a:solidFill>
              </a:rPr>
              <a:t>under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8602" y="1825625"/>
            <a:ext cx="6974007" cy="4351338"/>
          </a:xfrm>
        </p:spPr>
        <p:txBody>
          <a:bodyPr>
            <a:normAutofit/>
          </a:bodyPr>
          <a:lstStyle/>
          <a:p>
            <a:r>
              <a:rPr lang="en-US" dirty="0"/>
              <a:t>Know how transfer for integration of </a:t>
            </a:r>
            <a:r>
              <a:rPr lang="en-US" b="1" dirty="0"/>
              <a:t>green public procurement</a:t>
            </a:r>
            <a:r>
              <a:rPr lang="en-US" dirty="0"/>
              <a:t> in public policies </a:t>
            </a:r>
          </a:p>
          <a:p>
            <a:endParaRPr lang="en-US" dirty="0"/>
          </a:p>
          <a:p>
            <a:r>
              <a:rPr lang="en-US" dirty="0"/>
              <a:t>Know how and technology transfer on efficient  </a:t>
            </a:r>
            <a:r>
              <a:rPr lang="en-US" b="1" dirty="0"/>
              <a:t>water management and consumption </a:t>
            </a:r>
            <a:r>
              <a:rPr lang="en-US" dirty="0"/>
              <a:t>in industry</a:t>
            </a:r>
          </a:p>
          <a:p>
            <a:endParaRPr lang="en-US" dirty="0"/>
          </a:p>
          <a:p>
            <a:r>
              <a:rPr lang="en-US" dirty="0"/>
              <a:t>Project under evaluation – </a:t>
            </a:r>
            <a:r>
              <a:rPr lang="en-US" b="1" dirty="0"/>
              <a:t>DANUWEAR </a:t>
            </a:r>
            <a:r>
              <a:rPr lang="en-US" dirty="0"/>
              <a:t>– Creativity labs in textile and clothing industry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D61D74-C825-4F78-91B7-9343FCED8B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957" y="1825625"/>
            <a:ext cx="3177373" cy="11905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400270E-962E-415B-89F1-E073CAF165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6529" y="230246"/>
            <a:ext cx="2326138" cy="10474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BBCC5A0-80F2-4044-AE77-8684D2338F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57" y="3337338"/>
            <a:ext cx="3113144" cy="11391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57" y="4797594"/>
            <a:ext cx="4094328" cy="1203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328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082" y="-14514"/>
            <a:ext cx="12252082" cy="6817924"/>
          </a:xfrm>
        </p:spPr>
      </p:pic>
    </p:spTree>
    <p:extLst>
      <p:ext uri="{BB962C8B-B14F-4D97-AF65-F5344CB8AC3E}">
        <p14:creationId xmlns:p14="http://schemas.microsoft.com/office/powerpoint/2010/main" val="18494374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3973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00961" y="485422"/>
            <a:ext cx="6239881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3200" b="1" dirty="0">
                <a:solidFill>
                  <a:srgbClr val="000066"/>
                </a:solidFill>
              </a:rPr>
              <a:t>Thank you for your attention!</a:t>
            </a:r>
            <a:r>
              <a:rPr lang="en-US" sz="3200" b="1" dirty="0">
                <a:solidFill>
                  <a:prstClr val="black"/>
                </a:solidFill>
              </a:rPr>
              <a:t> </a:t>
            </a:r>
            <a:br>
              <a:rPr lang="en-US" sz="3200" b="1" dirty="0">
                <a:solidFill>
                  <a:prstClr val="black"/>
                </a:solidFill>
              </a:rPr>
            </a:br>
            <a:endParaRPr lang="en-US" sz="3200" b="1" dirty="0">
              <a:solidFill>
                <a:prstClr val="black"/>
              </a:solidFill>
            </a:endParaRPr>
          </a:p>
          <a:p>
            <a:r>
              <a:rPr lang="en-US" sz="2000" dirty="0">
                <a:solidFill>
                  <a:prstClr val="black"/>
                </a:solidFill>
              </a:rPr>
              <a:t>Gabriela Macoveiu</a:t>
            </a:r>
            <a:br>
              <a:rPr lang="en-US" sz="2000" dirty="0">
                <a:solidFill>
                  <a:prstClr val="black"/>
                </a:solidFill>
              </a:rPr>
            </a:br>
            <a:endParaRPr lang="en-US" sz="2000" dirty="0">
              <a:solidFill>
                <a:prstClr val="black"/>
              </a:solidFill>
            </a:endParaRPr>
          </a:p>
          <a:p>
            <a:r>
              <a:rPr lang="en-US" sz="2000" dirty="0">
                <a:solidFill>
                  <a:prstClr val="black"/>
                </a:solidFill>
              </a:rPr>
              <a:t>Tel 0745 616717</a:t>
            </a:r>
            <a:br>
              <a:rPr lang="en-US" sz="2000" dirty="0">
                <a:solidFill>
                  <a:prstClr val="black"/>
                </a:solidFill>
              </a:rPr>
            </a:br>
            <a:r>
              <a:rPr lang="en-US" sz="2000" dirty="0">
                <a:solidFill>
                  <a:prstClr val="black"/>
                </a:solidFill>
              </a:rPr>
              <a:t>E-mail: </a:t>
            </a:r>
            <a:r>
              <a:rPr lang="en-US" sz="2000" dirty="0">
                <a:solidFill>
                  <a:prstClr val="black"/>
                </a:solidFill>
                <a:hlinkClick r:id="rId3"/>
              </a:rPr>
              <a:t>adrnordest@adrnordest.ro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</a:p>
          <a:p>
            <a:endParaRPr lang="en-US" sz="2000" dirty="0">
              <a:solidFill>
                <a:prstClr val="black"/>
              </a:solidFill>
            </a:endParaRPr>
          </a:p>
          <a:p>
            <a:r>
              <a:rPr lang="en-US" sz="2000" dirty="0" err="1">
                <a:solidFill>
                  <a:prstClr val="black"/>
                </a:solidFill>
              </a:rPr>
              <a:t>Pentru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dirty="0" err="1">
                <a:solidFill>
                  <a:prstClr val="black"/>
                </a:solidFill>
              </a:rPr>
              <a:t>detalii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dirty="0" err="1">
                <a:solidFill>
                  <a:prstClr val="black"/>
                </a:solidFill>
              </a:rPr>
              <a:t>vizitati</a:t>
            </a:r>
            <a:r>
              <a:rPr lang="en-US" sz="2000" dirty="0">
                <a:solidFill>
                  <a:prstClr val="black"/>
                </a:solidFill>
              </a:rPr>
              <a:t>:</a:t>
            </a:r>
          </a:p>
          <a:p>
            <a:r>
              <a:rPr lang="en-US" sz="2000" dirty="0">
                <a:solidFill>
                  <a:prstClr val="black"/>
                </a:solidFill>
                <a:hlinkClick r:id="rId4"/>
              </a:rPr>
              <a:t>http://www.adrnordest.ro/inovare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br>
              <a:rPr lang="en-US" dirty="0">
                <a:solidFill>
                  <a:prstClr val="black"/>
                </a:solidFill>
              </a:rPr>
            </a:b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9468" y="344498"/>
            <a:ext cx="2438558" cy="1044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180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1861" cy="6651938"/>
          </a:xfrm>
          <a:ln>
            <a:solidFill>
              <a:schemeClr val="bg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371" y="216195"/>
            <a:ext cx="6628000" cy="1325563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What is our regional goal?</a:t>
            </a:r>
          </a:p>
        </p:txBody>
      </p:sp>
      <p:sp>
        <p:nvSpPr>
          <p:cNvPr id="3" name="Rectangle 2"/>
          <p:cNvSpPr/>
          <p:nvPr/>
        </p:nvSpPr>
        <p:spPr>
          <a:xfrm>
            <a:off x="3575714" y="5322627"/>
            <a:ext cx="8434316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COHESION (INFRASTRUCTURES) + COMPETITIVENESS (R&amp;I) = CONVERGENCE</a:t>
            </a:r>
          </a:p>
        </p:txBody>
      </p:sp>
    </p:spTree>
    <p:extLst>
      <p:ext uri="{BB962C8B-B14F-4D97-AF65-F5344CB8AC3E}">
        <p14:creationId xmlns:p14="http://schemas.microsoft.com/office/powerpoint/2010/main" val="502990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46563" y="151904"/>
            <a:ext cx="11850255" cy="900257"/>
          </a:xfrm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Specialization = R&amp;I for economic transformation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-991719" y="890336"/>
          <a:ext cx="13624877" cy="5938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45114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28978" y="1557867"/>
          <a:ext cx="11311466" cy="50348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RIS3 North-East structure</a:t>
            </a:r>
          </a:p>
        </p:txBody>
      </p:sp>
    </p:spTree>
    <p:extLst>
      <p:ext uri="{BB962C8B-B14F-4D97-AF65-F5344CB8AC3E}">
        <p14:creationId xmlns:p14="http://schemas.microsoft.com/office/powerpoint/2010/main" val="3426160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Toward Textiles industry transformation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2603545"/>
              </p:ext>
            </p:extLst>
          </p:nvPr>
        </p:nvGraphicFramePr>
        <p:xfrm>
          <a:off x="244699" y="1339403"/>
          <a:ext cx="11629621" cy="5280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37831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1711811"/>
              </p:ext>
            </p:extLst>
          </p:nvPr>
        </p:nvGraphicFramePr>
        <p:xfrm>
          <a:off x="413196" y="425003"/>
          <a:ext cx="11152031" cy="6130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86402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Value chain assessment in North-East Romania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646593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20239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58" y="631967"/>
            <a:ext cx="3357349" cy="18504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575" y="-114171"/>
            <a:ext cx="12036425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Examples of implemented projects – textiles RDI &amp; RU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665" y="2388388"/>
            <a:ext cx="9721754" cy="4899546"/>
          </a:xfrm>
        </p:spPr>
        <p:txBody>
          <a:bodyPr>
            <a:normAutofit/>
          </a:bodyPr>
          <a:lstStyle/>
          <a:p>
            <a:r>
              <a:rPr lang="en-US" sz="3000" b="1" dirty="0"/>
              <a:t>Technical University “Gheorghe </a:t>
            </a:r>
            <a:r>
              <a:rPr lang="en-US" sz="3000" b="1" dirty="0" err="1"/>
              <a:t>Asachi</a:t>
            </a:r>
            <a:r>
              <a:rPr lang="en-US" sz="3000" b="1" dirty="0"/>
              <a:t>” Iasi  </a:t>
            </a:r>
            <a:r>
              <a:rPr lang="en-US" sz="3000" dirty="0"/>
              <a:t>- magnetic green adsorbent for waste water treatment (PNIII P2.2.1 PED); food industry pack based on vegetal fibers (PNIII P2.2.1 BG), biocompatible materials for medicine applications (PNIII P1.1.2)</a:t>
            </a:r>
          </a:p>
          <a:p>
            <a:endParaRPr lang="en-US" sz="3000" dirty="0"/>
          </a:p>
          <a:p>
            <a:r>
              <a:rPr lang="en-US" sz="3000" b="1" dirty="0"/>
              <a:t>Astrico NE </a:t>
            </a:r>
            <a:r>
              <a:rPr lang="en-US" sz="3000" dirty="0"/>
              <a:t>– Innovative cluster management development (PNCD –III), </a:t>
            </a:r>
            <a:r>
              <a:rPr lang="en-US" sz="3000" dirty="0" err="1"/>
              <a:t>COSTumE</a:t>
            </a:r>
            <a:r>
              <a:rPr lang="en-US" sz="3000" dirty="0"/>
              <a:t> (COSME), Practice and be competent (POCU),  TEX4IM (</a:t>
            </a:r>
            <a:r>
              <a:rPr lang="en-US" sz="3000" dirty="0" err="1"/>
              <a:t>Orizont</a:t>
            </a:r>
            <a:r>
              <a:rPr lang="en-US" sz="3000" dirty="0"/>
              <a:t> 2020)</a:t>
            </a:r>
          </a:p>
        </p:txBody>
      </p:sp>
      <p:pic>
        <p:nvPicPr>
          <p:cNvPr id="1026" name="Picture 2" descr="Imagini pentru sigla astrico 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0700" y="4128549"/>
            <a:ext cx="4305300" cy="105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4" descr="Imagini pentru sigla ghe asach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00830" y="1531770"/>
            <a:ext cx="1847850" cy="2476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007" y="951917"/>
            <a:ext cx="3952875" cy="115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556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78" y="195547"/>
            <a:ext cx="11704329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Examples of implemented RDI projects: </a:t>
            </a:r>
            <a:br>
              <a:rPr lang="en-US" b="1" dirty="0">
                <a:solidFill>
                  <a:srgbClr val="002060"/>
                </a:solidFill>
              </a:rPr>
            </a:br>
            <a:r>
              <a:rPr lang="en-US" b="1" dirty="0">
                <a:solidFill>
                  <a:srgbClr val="002060"/>
                </a:solidFill>
              </a:rPr>
              <a:t>advanced manufacturing, TIC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213" y="1565488"/>
            <a:ext cx="9039366" cy="2731187"/>
          </a:xfrm>
        </p:spPr>
        <p:txBody>
          <a:bodyPr>
            <a:normAutofit/>
          </a:bodyPr>
          <a:lstStyle/>
          <a:p>
            <a:r>
              <a:rPr lang="en-US" sz="3000" b="1" dirty="0"/>
              <a:t>Astrico NE </a:t>
            </a:r>
            <a:r>
              <a:rPr lang="en-US" sz="3000" dirty="0"/>
              <a:t>– TEX4IM </a:t>
            </a:r>
          </a:p>
          <a:p>
            <a:r>
              <a:rPr lang="en-US" sz="3000" b="1" dirty="0" err="1"/>
              <a:t>Reginnova</a:t>
            </a:r>
            <a:r>
              <a:rPr lang="en-US" sz="3000" b="1" dirty="0"/>
              <a:t> </a:t>
            </a:r>
            <a:r>
              <a:rPr lang="en-US" sz="3000" dirty="0"/>
              <a:t>– TCBL </a:t>
            </a:r>
          </a:p>
          <a:p>
            <a:r>
              <a:rPr lang="en-US" sz="3000" b="1" dirty="0"/>
              <a:t>Katty fashion </a:t>
            </a:r>
            <a:r>
              <a:rPr lang="en-US" sz="3000" dirty="0"/>
              <a:t>– </a:t>
            </a:r>
            <a:r>
              <a:rPr lang="en-US" sz="3000"/>
              <a:t>NeoCel</a:t>
            </a:r>
            <a:r>
              <a:rPr lang="en-US" sz="3000" dirty="0"/>
              <a:t> &amp; </a:t>
            </a:r>
            <a:r>
              <a:rPr lang="en-US" sz="3000" dirty="0" err="1"/>
              <a:t>InKreate</a:t>
            </a:r>
            <a:endParaRPr lang="en-US" sz="3000" dirty="0"/>
          </a:p>
          <a:p>
            <a:r>
              <a:rPr lang="en-US" sz="3000" b="1" dirty="0"/>
              <a:t>Future in textiles association </a:t>
            </a:r>
            <a:r>
              <a:rPr lang="en-US" sz="3000" dirty="0"/>
              <a:t>– </a:t>
            </a:r>
            <a:r>
              <a:rPr lang="en-US" sz="3000" dirty="0" err="1"/>
              <a:t>InKreate</a:t>
            </a:r>
            <a:r>
              <a:rPr lang="en-US" sz="3000" dirty="0"/>
              <a:t> </a:t>
            </a:r>
          </a:p>
          <a:p>
            <a:r>
              <a:rPr lang="en-US" sz="3000" b="1" dirty="0"/>
              <a:t>COMFIL Ro </a:t>
            </a:r>
            <a:r>
              <a:rPr lang="en-US" sz="3000" b="1" dirty="0" err="1"/>
              <a:t>Srl</a:t>
            </a:r>
            <a:r>
              <a:rPr lang="en-US" sz="3000" b="1" dirty="0"/>
              <a:t> </a:t>
            </a:r>
            <a:r>
              <a:rPr lang="en-US" sz="3000" dirty="0"/>
              <a:t>– BIO4SELF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415" y="1941088"/>
            <a:ext cx="3071398" cy="1443557"/>
          </a:xfrm>
          <a:prstGeom prst="rect">
            <a:avLst/>
          </a:prstGeom>
        </p:spPr>
      </p:pic>
      <p:sp>
        <p:nvSpPr>
          <p:cNvPr id="7" name="AutoShape 4" descr="Imagini pentru sigla ghe asach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666" y="4776716"/>
            <a:ext cx="3569098" cy="122596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582830" y="4493927"/>
            <a:ext cx="6963175" cy="20062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tx1"/>
                </a:solidFill>
              </a:rPr>
              <a:t>Thematic area “</a:t>
            </a:r>
            <a:r>
              <a:rPr lang="en-US" sz="3000" b="1" dirty="0">
                <a:solidFill>
                  <a:schemeClr val="tx1"/>
                </a:solidFill>
              </a:rPr>
              <a:t>Smart Regional Investments in Textile</a:t>
            </a:r>
            <a:r>
              <a:rPr lang="en-US" sz="3000" dirty="0">
                <a:solidFill>
                  <a:schemeClr val="tx1"/>
                </a:solidFill>
              </a:rPr>
              <a:t>” – Platform S3 for Industrial Modernization</a:t>
            </a:r>
          </a:p>
          <a:p>
            <a:pPr algn="ctr"/>
            <a:r>
              <a:rPr lang="en-US" sz="3000" dirty="0">
                <a:solidFill>
                  <a:schemeClr val="tx1"/>
                </a:solidFill>
              </a:rPr>
              <a:t>= Interregional Innovative Investments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10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2274</TotalTime>
  <Words>710</Words>
  <Application>Microsoft Macintosh PowerPoint</Application>
  <PresentationFormat>Widescreen</PresentationFormat>
  <Paragraphs>103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 BLANCA</vt:lpstr>
      <vt:lpstr>Arial</vt:lpstr>
      <vt:lpstr>Arial Hebrew Scholar</vt:lpstr>
      <vt:lpstr>Calibri</vt:lpstr>
      <vt:lpstr>Calibri Light</vt:lpstr>
      <vt:lpstr>Verdana</vt:lpstr>
      <vt:lpstr>Verdana Standaard</vt:lpstr>
      <vt:lpstr>Office Theme</vt:lpstr>
      <vt:lpstr>PowerPoint Presentation</vt:lpstr>
      <vt:lpstr>What is our regional goal?</vt:lpstr>
      <vt:lpstr>Specialization = R&amp;I for economic transformation</vt:lpstr>
      <vt:lpstr>RIS3 North-East structure</vt:lpstr>
      <vt:lpstr>Toward Textiles industry transformation</vt:lpstr>
      <vt:lpstr>PowerPoint Presentation</vt:lpstr>
      <vt:lpstr>Value chain assessment in North-East Romania </vt:lpstr>
      <vt:lpstr>Examples of implemented projects – textiles RDI &amp; RU</vt:lpstr>
      <vt:lpstr>Examples of implemented RDI projects:  advanced manufacturing, TIC </vt:lpstr>
      <vt:lpstr>Projects under submission &amp; evaluation </vt:lpstr>
      <vt:lpstr>PowerPoint Presentation</vt:lpstr>
      <vt:lpstr>Interregional cooperation projects  under implementation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205</cp:revision>
  <cp:lastPrinted>2019-05-16T15:17:55Z</cp:lastPrinted>
  <dcterms:created xsi:type="dcterms:W3CDTF">2017-09-14T08:36:24Z</dcterms:created>
  <dcterms:modified xsi:type="dcterms:W3CDTF">2019-05-27T11:45:40Z</dcterms:modified>
</cp:coreProperties>
</file>